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58" r:id="rId2"/>
    <p:sldId id="360" r:id="rId3"/>
    <p:sldId id="362" r:id="rId4"/>
    <p:sldId id="350" r:id="rId5"/>
    <p:sldId id="352" r:id="rId6"/>
    <p:sldId id="353" r:id="rId7"/>
    <p:sldId id="354" r:id="rId8"/>
    <p:sldId id="355" r:id="rId9"/>
    <p:sldId id="356" r:id="rId10"/>
    <p:sldId id="3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4]" lastIdx="1" clrIdx="6"/>
  <p:cmAuthor id="1" name="Sam McClain" initials="SM" lastIdx="2" clrIdx="0"/>
  <p:cmAuthor id="8" name="Microsoft Office User" initials="Office [5]" lastIdx="1" clrIdx="7"/>
  <p:cmAuthor id="2" name="Lilian Barbadora" initials="LB" lastIdx="2" clrIdx="1"/>
  <p:cmAuthor id="3" name="Samuel McClain" initials="SM" lastIdx="31" clrIdx="2"/>
  <p:cmAuthor id="4" name="Microsoft Office User" initials="Office" lastIdx="1" clrIdx="3"/>
  <p:cmAuthor id="5" name="Microsoft Office User" initials="Office [2]" lastIdx="1" clrIdx="4"/>
  <p:cmAuthor id="6" name="Microsoft Office User" initials="Office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807"/>
  </p:normalViewPr>
  <p:slideViewPr>
    <p:cSldViewPr snapToGrid="0" snapToObjects="1" showGuides="1">
      <p:cViewPr varScale="1">
        <p:scale>
          <a:sx n="124" d="100"/>
          <a:sy n="124" d="100"/>
        </p:scale>
        <p:origin x="616" y="176"/>
      </p:cViewPr>
      <p:guideLst>
        <p:guide orient="horz" pos="576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B3A1-CCFB-FA4B-9F1E-63B6008DF535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C2BF-E4B4-F447-AA33-006D9E3FB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9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Clark – I 94 march.   MOA, Airport closure</a:t>
            </a:r>
          </a:p>
          <a:p>
            <a:r>
              <a:rPr lang="en-US" dirty="0"/>
              <a:t>Castille – Some 94.  Lots of Snelling.  Violence on after acquittal.  On 94 St 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C2BF-E4B4-F447-AA33-006D9E3FBD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0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Clark – I 94 march.   MOA, Airport closure</a:t>
            </a:r>
          </a:p>
          <a:p>
            <a:r>
              <a:rPr lang="en-US" dirty="0"/>
              <a:t>Castille – Some 94.  Lots of Snelling.  Violence on after acquittal.  On 94 St 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C2BF-E4B4-F447-AA33-006D9E3FBD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8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9332-9E55-A740-8963-5547CC5BD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58099-C063-094A-98D2-19D4863A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9CF2-734D-7E4E-81A6-557FD123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EA19-8313-6644-9525-1EFDF3B3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A873-E790-084A-A9BA-1806505C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E4E8-495A-6747-A118-F0670DA4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37B69-6220-444F-97D4-6B7AC6D3F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DE89-84EE-1940-A313-4496B6A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017C7-09A7-BC49-AA6D-756825BD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FC1AF-407C-5641-A21D-AA641B7F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076CE-5C1D-354D-9E54-C306C94A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25642-1DE9-C94C-8A91-1A78963FD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B1D-C480-D04D-ADBC-037354EF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F5773-4E20-914E-A1C1-4D4CE151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97F67-67B4-724D-A9C6-F37EDEE0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4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7D03-DC48-4E4D-963F-CFFACE92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9477-61C3-D04B-9CBC-7E85D3FB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0B3F-0A32-6B4C-A0C6-FE2F95F9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B8F0-CB38-F440-B365-4733FA80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4295-741F-4F42-89ED-9C26E0F4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052E-58B2-AA46-A67F-A503F615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C2041-748B-5042-8360-A97B8B86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05E20-8725-8A40-B76C-8615874A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20B6-D65B-504D-A27E-C2F43A29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C845F-7E0C-FA4A-9AD8-CED8DA8B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719F-3A04-BB44-A0D4-5FDC39C7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CD17-2EFF-7845-85B3-131679ABD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7F192-D417-CE4F-B31D-8004610E6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9C96-EC1C-514E-AD8D-7580743A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CD6F5-AA44-3848-8027-E5CB6E22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62AB2-F180-F049-AAB8-DA3B9BB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AC13-539E-1743-8BAE-802C85EF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373F-FEF8-6941-A706-04BDE8C4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D763A-6CF5-DC4C-9938-7D45F22E3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3EEBA-23E5-ED4B-B481-EE1A80D48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DD69D-21AC-CB44-9230-C405FC998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94846-23EB-3643-BD41-57CFC387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05D0C-A08C-0943-8DAC-76488AEC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CEFFE-CE3F-BA49-BDFE-D0B4F178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4C9B-BE8C-A846-AC96-91D49B3C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1B80A-54A8-7440-A8C0-843E1447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0AF53-F430-E541-B9D9-C917D6A9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76B77-59E4-5E4E-BEA2-6CF9CBAF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B7F81-4688-C246-BA13-CFDAC060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AB008-C18F-E845-9577-8EAC8A94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8E941-3C6D-434A-834F-DDF41B1A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D6F0-1F45-8C41-AE7A-C5F40C0C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A96A-DA7D-B845-A745-3298D231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62330-F024-4443-933E-41DF0E542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A14BF-560F-ED4E-A3AD-766C9746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A9DB5-45D7-7443-835F-A2AB571E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6AE1-1373-874F-A4C9-32B363C2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2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E5-F49E-C143-9408-7BD97097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2232E-AAFF-7049-980E-AD46AE7A9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D0092-AD5D-DD42-9E09-B9B5B86BE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AA429-8C34-DA45-9AAC-12B64ACD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67520-4ECF-654C-91C4-7698CDCF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95A5B-3389-A947-AA1B-48F5C12E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2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5DCBB-2306-F741-947D-8AB9C8D9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9855C-0C26-8043-A436-56B1BFAC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0E510-6FD3-2447-A875-6D3FE77FF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3BAA-1577-6348-8DDE-A917E1251A39}" type="datetimeFigureOut">
              <a:rPr lang="en-US" smtClean="0"/>
              <a:t>3/10/22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5032-898A-9041-8897-D082AEB7A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03F7-22CF-0B43-BA40-08ABFAA3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9ADB-651D-2B46-9E82-D62B80F43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A369A-F9B3-4FED-90B5-0B5EC4AE8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06"/>
          <a:stretch/>
        </p:blipFill>
        <p:spPr>
          <a:xfrm>
            <a:off x="8176407" y="-23241"/>
            <a:ext cx="4015593" cy="2768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8F63F-F911-4EF7-960C-AD5280DA1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5194"/>
            <a:ext cx="3697087" cy="2730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631CB-4DB3-44CB-9939-90E8DACE4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9" y="3770341"/>
            <a:ext cx="4426219" cy="2843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14401-FAE1-41A3-AFD1-B12622D8E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964" y="-94779"/>
            <a:ext cx="5082073" cy="2747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8149C1-3235-487A-8F17-FBF484B23A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025"/>
          <a:stretch/>
        </p:blipFill>
        <p:spPr>
          <a:xfrm>
            <a:off x="4427652" y="3587928"/>
            <a:ext cx="5285515" cy="3025969"/>
          </a:xfrm>
          <a:prstGeom prst="rect">
            <a:avLst/>
          </a:prstGeom>
        </p:spPr>
      </p:pic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195523"/>
            <a:ext cx="12191999" cy="19174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4800" b="1" dirty="0">
                <a:solidFill>
                  <a:srgbClr val="FF0000"/>
                </a:solidFill>
              </a:rPr>
              <a:t>Major civil disturbances impacting freeways</a:t>
            </a:r>
            <a:endParaRPr lang="en-US" altLang="x-none" sz="1600" b="1" dirty="0">
              <a:solidFill>
                <a:srgbClr val="FF0000"/>
              </a:solidFill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8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What if?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3CE5C-9342-495B-9985-75A0CC67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8" y="1078827"/>
            <a:ext cx="8076184" cy="53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3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025766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altLang="x-none" sz="3600" b="1" dirty="0"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  <a:sym typeface="Calibri" charset="0"/>
              </a:rPr>
              <a:t>George Floyd 5/25/20 - the specifics 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66" y="1488118"/>
            <a:ext cx="9139516" cy="424477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4000" dirty="0"/>
              <a:t>The murder itself</a:t>
            </a:r>
          </a:p>
          <a:p>
            <a:pPr marL="0" indent="0" algn="ctr">
              <a:buNone/>
              <a:defRPr/>
            </a:pPr>
            <a:r>
              <a:rPr lang="en-US" sz="4000" dirty="0"/>
              <a:t>Witnesses with cameras / instant share</a:t>
            </a:r>
          </a:p>
          <a:p>
            <a:pPr marL="0" indent="0" algn="ctr">
              <a:buNone/>
              <a:defRPr/>
            </a:pPr>
            <a:r>
              <a:rPr lang="en-US" sz="4000" dirty="0" err="1"/>
              <a:t>Mpls</a:t>
            </a:r>
            <a:r>
              <a:rPr lang="en-US" sz="4000" dirty="0"/>
              <a:t>/MN history</a:t>
            </a:r>
          </a:p>
          <a:p>
            <a:pPr marL="0" indent="0" algn="ctr">
              <a:buNone/>
              <a:defRPr/>
            </a:pPr>
            <a:endParaRPr lang="en-US" sz="1100" dirty="0"/>
          </a:p>
          <a:p>
            <a:pPr marL="0" indent="0" algn="ctr">
              <a:buNone/>
              <a:defRPr/>
            </a:pPr>
            <a:r>
              <a:rPr lang="en-US" sz="4000" dirty="0"/>
              <a:t>COVID</a:t>
            </a:r>
          </a:p>
          <a:p>
            <a:pPr marL="0" indent="0" algn="ctr">
              <a:buNone/>
              <a:defRPr/>
            </a:pPr>
            <a:endParaRPr lang="en-US" sz="4000" dirty="0"/>
          </a:p>
          <a:p>
            <a:pPr marL="0" indent="0" algn="ctr">
              <a:buNone/>
              <a:defRPr/>
            </a:pPr>
            <a:r>
              <a:rPr lang="en-US" sz="3600" u="sng" dirty="0"/>
              <a:t>Lessons learned when it all goes off the rails.</a:t>
            </a:r>
            <a:endParaRPr lang="en-US" sz="4000" u="sng" dirty="0"/>
          </a:p>
          <a:p>
            <a:pPr marL="0" indent="0" algn="ctr"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47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0257666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MN experience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53" y="1448037"/>
            <a:ext cx="9139516" cy="3962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800" dirty="0"/>
              <a:t>RNC 2008 </a:t>
            </a:r>
          </a:p>
          <a:p>
            <a:pPr marL="0" indent="0" algn="ctr">
              <a:buNone/>
              <a:defRPr/>
            </a:pPr>
            <a:r>
              <a:rPr lang="en-US" sz="4800" dirty="0"/>
              <a:t>Jamar Clark 2015</a:t>
            </a:r>
          </a:p>
          <a:p>
            <a:pPr marL="0" indent="0" algn="ctr">
              <a:buNone/>
              <a:defRPr/>
            </a:pPr>
            <a:r>
              <a:rPr lang="en-US" sz="4800" dirty="0" err="1"/>
              <a:t>Philandro</a:t>
            </a:r>
            <a:r>
              <a:rPr lang="en-US" sz="4800" dirty="0"/>
              <a:t> Castile 2016</a:t>
            </a:r>
          </a:p>
          <a:p>
            <a:pPr marL="0" indent="0" algn="ctr">
              <a:buNone/>
              <a:defRPr/>
            </a:pPr>
            <a:endParaRPr lang="en-US" sz="4800" dirty="0"/>
          </a:p>
          <a:p>
            <a:pPr marL="0" indent="0" algn="ctr">
              <a:buNone/>
              <a:defRPr/>
            </a:pPr>
            <a:r>
              <a:rPr lang="en-US" sz="4800" dirty="0"/>
              <a:t>George Floyd 2020</a:t>
            </a:r>
          </a:p>
        </p:txBody>
      </p:sp>
    </p:spTree>
    <p:extLst>
      <p:ext uri="{BB962C8B-B14F-4D97-AF65-F5344CB8AC3E}">
        <p14:creationId xmlns:p14="http://schemas.microsoft.com/office/powerpoint/2010/main" val="305549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#1 Honest discussion with LE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64" y="1505529"/>
            <a:ext cx="9139516" cy="40990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4000" dirty="0"/>
              <a:t>What is plan if NO LE?</a:t>
            </a:r>
            <a:endParaRPr lang="en-US" sz="2000" dirty="0"/>
          </a:p>
          <a:p>
            <a:pPr marL="0" indent="0" algn="ctr">
              <a:buNone/>
              <a:defRPr/>
            </a:pPr>
            <a:endParaRPr lang="en-US" sz="4000" dirty="0"/>
          </a:p>
          <a:p>
            <a:pPr marL="0" indent="0" algn="ctr">
              <a:buNone/>
              <a:defRPr/>
            </a:pPr>
            <a:r>
              <a:rPr lang="en-US" sz="4000" dirty="0"/>
              <a:t>Be clear on expectations for assistance by law enforcement.</a:t>
            </a:r>
          </a:p>
          <a:p>
            <a:pPr marL="0" indent="0" algn="ctr">
              <a:buNone/>
              <a:defRPr/>
            </a:pPr>
            <a:endParaRPr lang="en-US" sz="4000" dirty="0"/>
          </a:p>
          <a:p>
            <a:pPr marL="0" indent="0" algn="ctr">
              <a:buNone/>
              <a:defRPr/>
            </a:pPr>
            <a:r>
              <a:rPr lang="en-US" sz="4000" dirty="0"/>
              <a:t>Traffic control.  Secondaries.  General incidents.</a:t>
            </a:r>
          </a:p>
          <a:p>
            <a:pPr marL="0" indent="0" algn="ctr"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1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#2 Preplanning, staging, deployment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3" y="1448037"/>
            <a:ext cx="10429463" cy="39624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US" sz="3200" dirty="0"/>
              <a:t>TRUST -  inclusion on discussions during pre-planning – likelihood of incidents, issues, targets, intel.</a:t>
            </a:r>
          </a:p>
          <a:p>
            <a:pPr algn="ctr">
              <a:defRPr/>
            </a:pPr>
            <a:r>
              <a:rPr lang="en-US" sz="2800" dirty="0"/>
              <a:t>You may need to do your own research</a:t>
            </a:r>
          </a:p>
          <a:p>
            <a:pPr algn="ctr">
              <a:defRPr/>
            </a:pPr>
            <a:endParaRPr lang="en-US" sz="3200" dirty="0"/>
          </a:p>
          <a:p>
            <a:pPr algn="ctr">
              <a:defRPr/>
            </a:pPr>
            <a:r>
              <a:rPr lang="en-US" sz="3200" dirty="0"/>
              <a:t>No staging on freeways (LE &amp; DOT).  Lights off.</a:t>
            </a:r>
          </a:p>
          <a:p>
            <a:pPr algn="ctr">
              <a:defRPr/>
            </a:pPr>
            <a:endParaRPr lang="en-US" sz="3200" dirty="0"/>
          </a:p>
          <a:p>
            <a:pPr algn="ctr">
              <a:defRPr/>
            </a:pPr>
            <a:r>
              <a:rPr lang="en-US" sz="3200" dirty="0"/>
              <a:t>Who makes call to shut down?  On what trigger?</a:t>
            </a:r>
          </a:p>
          <a:p>
            <a:pPr algn="ctr">
              <a:defRPr/>
            </a:pPr>
            <a:r>
              <a:rPr lang="en-US" sz="3200" dirty="0"/>
              <a:t>Who to contact if issues/questions?</a:t>
            </a:r>
          </a:p>
          <a:p>
            <a:pPr algn="ctr">
              <a:defRPr/>
            </a:pPr>
            <a:r>
              <a:rPr lang="en-US" sz="3200" dirty="0"/>
              <a:t>ICS form!!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#3 TMC Dispatch sharing info with FSP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52" y="1448037"/>
            <a:ext cx="10429463" cy="3962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b="1" dirty="0"/>
              <a:t>“I just exited freeway to turn around and ran in to a group of 50, some carrying AK-47s”  - FSP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TMC notify FSP ahead of time of potential issues</a:t>
            </a:r>
          </a:p>
          <a:p>
            <a:pPr algn="ctr">
              <a:defRPr/>
            </a:pPr>
            <a:r>
              <a:rPr lang="en-US" dirty="0"/>
              <a:t>Notify FSP as possible of group locations</a:t>
            </a:r>
          </a:p>
        </p:txBody>
      </p:sp>
    </p:spTree>
    <p:extLst>
      <p:ext uri="{BB962C8B-B14F-4D97-AF65-F5344CB8AC3E}">
        <p14:creationId xmlns:p14="http://schemas.microsoft.com/office/powerpoint/2010/main" val="419741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#4 Hot / warm / cold zones for FSP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65" y="1350383"/>
            <a:ext cx="10636251" cy="460653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Cold – no reasonable expectations to encounter protest groups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Warm – reasonable potential, but reasonable amount of time to warn, leave cones, and evacuate the area *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None/>
              <a:defRPr/>
            </a:pPr>
            <a:r>
              <a:rPr lang="en-US" dirty="0"/>
              <a:t>Hot – Too close to allow time to evacuate – potential to be over run **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* Variable -- Walkers?  Running?  Bikers?  Motorcycles?</a:t>
            </a:r>
          </a:p>
          <a:p>
            <a:pPr marL="0" indent="0">
              <a:buNone/>
              <a:defRPr/>
            </a:pPr>
            <a:r>
              <a:rPr lang="en-US" dirty="0"/>
              <a:t>** Smart evaluation of the group &amp; risk levels.</a:t>
            </a:r>
          </a:p>
        </p:txBody>
      </p:sp>
    </p:spTree>
    <p:extLst>
      <p:ext uri="{BB962C8B-B14F-4D97-AF65-F5344CB8AC3E}">
        <p14:creationId xmlns:p14="http://schemas.microsoft.com/office/powerpoint/2010/main" val="11555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#5 Main lines vs. ramps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679371"/>
            <a:ext cx="10636251" cy="39251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200" dirty="0"/>
              <a:t>Who’s closing the ramps?</a:t>
            </a:r>
          </a:p>
          <a:p>
            <a:pPr marL="0" indent="0">
              <a:buNone/>
              <a:defRPr/>
            </a:pPr>
            <a:r>
              <a:rPr lang="en-US" sz="3200" dirty="0"/>
              <a:t>	Difficulties in predicting crowd movements!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Hard closures &amp; soft closures.</a:t>
            </a:r>
          </a:p>
          <a:p>
            <a:pPr>
              <a:defRPr/>
            </a:pPr>
            <a:r>
              <a:rPr lang="en-US" sz="3200" dirty="0"/>
              <a:t>	Full closure just before scene</a:t>
            </a:r>
          </a:p>
          <a:p>
            <a:pPr>
              <a:defRPr/>
            </a:pPr>
            <a:r>
              <a:rPr lang="en-US" sz="3200" dirty="0"/>
              <a:t>	Closure at logical freeway-to-freeway </a:t>
            </a:r>
            <a:r>
              <a:rPr lang="en-US" sz="3200" dirty="0" err="1"/>
              <a:t>jct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	Ramps in between left open – as resources allow</a:t>
            </a:r>
          </a:p>
        </p:txBody>
      </p:sp>
    </p:spTree>
    <p:extLst>
      <p:ext uri="{BB962C8B-B14F-4D97-AF65-F5344CB8AC3E}">
        <p14:creationId xmlns:p14="http://schemas.microsoft.com/office/powerpoint/2010/main" val="167195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5604538"/>
            <a:ext cx="2184400" cy="901700"/>
          </a:xfrm>
          <a:prstGeom prst="rect">
            <a:avLst/>
          </a:prstGeom>
        </p:spPr>
      </p:pic>
      <p:sp>
        <p:nvSpPr>
          <p:cNvPr id="10" name="Shape 97">
            <a:extLst>
              <a:ext uri="{FF2B5EF4-FFF2-40B4-BE49-F238E27FC236}">
                <a16:creationId xmlns:a16="http://schemas.microsoft.com/office/drawing/2014/main" id="{F93AE73D-9A04-9247-BC83-558EDFD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9836"/>
            <a:ext cx="163286" cy="501650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8908A482-6A9C-AD42-A45C-1514B143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8177"/>
            <a:ext cx="12192000" cy="250825"/>
          </a:xfrm>
          <a:prstGeom prst="rect">
            <a:avLst/>
          </a:prstGeom>
          <a:solidFill>
            <a:srgbClr val="2A5BA1"/>
          </a:solidFill>
          <a:ln w="9525">
            <a:solidFill>
              <a:srgbClr val="495CA1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E20F4-7193-6A44-9F28-FC54FFBA92E1}"/>
              </a:ext>
            </a:extLst>
          </p:cNvPr>
          <p:cNvSpPr txBox="1"/>
          <p:nvPr/>
        </p:nvSpPr>
        <p:spPr>
          <a:xfrm>
            <a:off x="6896746" y="6613897"/>
            <a:ext cx="501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Univers LT Std 47 Light Condens" panose="020B0406020202040204" pitchFamily="34" charset="77"/>
              </a:rPr>
              <a:t>Safety Service Patrol Idea Sharing Network</a:t>
            </a:r>
          </a:p>
        </p:txBody>
      </p:sp>
      <p:sp>
        <p:nvSpPr>
          <p:cNvPr id="18" name="Shape 684">
            <a:extLst>
              <a:ext uri="{FF2B5EF4-FFF2-40B4-BE49-F238E27FC236}">
                <a16:creationId xmlns:a16="http://schemas.microsoft.com/office/drawing/2014/main" id="{17E488AB-21B0-2642-84F3-DDC8CB1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6" y="335598"/>
            <a:ext cx="1118648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37931725" indent="-37474525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 b="1" dirty="0"/>
              <a:t>#6 Closure barriers types</a:t>
            </a:r>
            <a:endParaRPr lang="en-US" altLang="x-none" sz="1100" b="1" dirty="0"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  <a:sym typeface="Calibri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85890-51D7-46EE-B91F-29CB7B7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65" y="1350383"/>
            <a:ext cx="10636251" cy="460653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No type-3’s in hot/warm zone</a:t>
            </a:r>
          </a:p>
          <a:p>
            <a:pPr marL="0" indent="0">
              <a:buNone/>
              <a:defRPr/>
            </a:pPr>
            <a:r>
              <a:rPr lang="en-US" sz="3200" dirty="0"/>
              <a:t>Cones useless</a:t>
            </a:r>
          </a:p>
          <a:p>
            <a:pPr marL="0" indent="0">
              <a:buNone/>
              <a:defRPr/>
            </a:pPr>
            <a:r>
              <a:rPr lang="en-US" sz="3200" dirty="0"/>
              <a:t>Barrels - better but can be repurposed 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Triton </a:t>
            </a:r>
            <a:r>
              <a:rPr lang="en-US" sz="3200"/>
              <a:t>barriers pre-staged in hot &amp; warm zones.  </a:t>
            </a:r>
            <a:r>
              <a:rPr lang="en-US" sz="3200" dirty="0"/>
              <a:t>Empty.  Crews with water trucks to deploy if needed.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Ramp Gates?</a:t>
            </a:r>
          </a:p>
        </p:txBody>
      </p:sp>
    </p:spTree>
    <p:extLst>
      <p:ext uri="{BB962C8B-B14F-4D97-AF65-F5344CB8AC3E}">
        <p14:creationId xmlns:p14="http://schemas.microsoft.com/office/powerpoint/2010/main" val="34409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16840</TotalTime>
  <Words>482</Words>
  <Application>Microsoft Macintosh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Univers LT Std 47 Light Condens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LaBelle</dc:creator>
  <cp:lastModifiedBy>Microsoft Office User</cp:lastModifiedBy>
  <cp:revision>270</cp:revision>
  <cp:lastPrinted>2021-10-12T18:18:19Z</cp:lastPrinted>
  <dcterms:created xsi:type="dcterms:W3CDTF">2018-10-11T02:27:06Z</dcterms:created>
  <dcterms:modified xsi:type="dcterms:W3CDTF">2022-03-10T14:38:46Z</dcterms:modified>
</cp:coreProperties>
</file>