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57" r:id="rId2"/>
    <p:sldId id="878" r:id="rId3"/>
    <p:sldId id="876" r:id="rId4"/>
    <p:sldId id="881" r:id="rId5"/>
    <p:sldId id="882" r:id="rId6"/>
    <p:sldId id="883" r:id="rId7"/>
    <p:sldId id="885" r:id="rId8"/>
    <p:sldId id="886" r:id="rId9"/>
    <p:sldId id="888" r:id="rId10"/>
    <p:sldId id="889" r:id="rId11"/>
    <p:sldId id="890" r:id="rId12"/>
    <p:sldId id="891" r:id="rId13"/>
    <p:sldId id="892" r:id="rId14"/>
    <p:sldId id="893" r:id="rId15"/>
    <p:sldId id="894" r:id="rId16"/>
    <p:sldId id="895" r:id="rId17"/>
    <p:sldId id="923" r:id="rId18"/>
    <p:sldId id="1000" r:id="rId19"/>
    <p:sldId id="1001" r:id="rId20"/>
    <p:sldId id="1002" r:id="rId21"/>
    <p:sldId id="896" r:id="rId22"/>
    <p:sldId id="912" r:id="rId23"/>
    <p:sldId id="946" r:id="rId24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2B"/>
    <a:srgbClr val="000066"/>
    <a:srgbClr val="99CCFF"/>
    <a:srgbClr val="FFFFCC"/>
    <a:srgbClr val="CCFFCC"/>
    <a:srgbClr val="A500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1158" autoAdjust="0"/>
  </p:normalViewPr>
  <p:slideViewPr>
    <p:cSldViewPr>
      <p:cViewPr varScale="1">
        <p:scale>
          <a:sx n="105" d="100"/>
          <a:sy n="105" d="100"/>
        </p:scale>
        <p:origin x="20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7" y="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9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379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38DCB6-9856-4391-8BC8-609D70395BA6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20240" y="695326"/>
            <a:ext cx="3017520" cy="2264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094037"/>
            <a:ext cx="5486400" cy="54480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t" anchorCtr="0" compatLnSpc="1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9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379"/>
            <a:ext cx="2971800" cy="4621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754" tIns="45377" rIns="90754" bIns="45377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1E86F7-D19A-411C-8AD9-EC55BCD3D27B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Target time – 50 mins.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75" y="695325"/>
            <a:ext cx="3016250" cy="226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E86F7-D19A-411C-8AD9-EC55BCD3D27B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515-B520-4EE9-9CA3-E0B90249B4C0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55636-5ECD-439E-821A-B6940FCAD9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3199-369D-4104-A185-BD8EA9ACB436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38CD-8DF3-49AA-89CD-EF903EA4E3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D01A-F65E-4EA8-9115-D0AC561074B1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38CD-8DF3-49AA-89CD-EF903EA4E3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549-D386-483D-9721-281D24EB0698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38CD-8DF3-49AA-89CD-EF903EA4E3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0821-A49C-458C-8E5A-6A850F5BC167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38CD-8DF3-49AA-89CD-EF903EA4E3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7967-3D5D-4050-A58D-6A4D5FD7DDC2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38CD-8DF3-49AA-89CD-EF903EA4E3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7DD-03E0-42AA-BE8C-A48D80D74EA4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CBF92-89A0-443E-9465-B8C6C5310C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08F1-13D3-4E5E-AA41-B7D84CA9154E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F8180-94EB-40E0-AF80-877663B50A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81C4-666E-49CC-9160-4D8566AF2E9A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FDAA3-A1F2-42B2-845E-378DDE9524E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7497-FC61-4080-BF35-F5FB0D19E7DC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1D065-6AB3-4F21-9C74-2CD6D9712B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87C4-08BC-4055-8213-3D92553177B7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04E58-9C1F-46F0-AD3B-E9BB6462503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03B0-7020-457C-B182-4BD1C6E8AACD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D047-EAB3-416D-B64B-D367D6FB70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477F-225E-45EE-9D14-82D7921CF05C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4016-3A32-4F2F-8D2D-89BCB41A6D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FE55-EDC6-495A-BA79-68BD79A5100A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0DF58-9907-4B3A-87B2-1E015F86C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6504-1F4A-4011-ABFC-B1D6360A796C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8F18-BE82-4F33-BF64-C3279D56C9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3838-0AC4-45ED-A552-F6A4CB03BD94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9AACD-B821-494B-8273-4C95BAC58F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2078-E7CF-41B7-BAD5-72AADB4622F2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0E738CD-8DF3-49AA-89CD-EF903EA4E3E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404534"/>
            <a:ext cx="6957314" cy="1646302"/>
          </a:xfrm>
        </p:spPr>
        <p:txBody>
          <a:bodyPr/>
          <a:lstStyle/>
          <a:p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5" y="444500"/>
            <a:ext cx="7424420" cy="3777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3" name="Text Box 2"/>
          <p:cNvSpPr txBox="1"/>
          <p:nvPr/>
        </p:nvSpPr>
        <p:spPr>
          <a:xfrm>
            <a:off x="952500" y="4655820"/>
            <a:ext cx="7353300" cy="17532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SafeHighways.org / Idea Sharing Network Webinar Series</a:t>
            </a:r>
          </a:p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Session 23: Major Events and Congestion Management</a:t>
            </a:r>
          </a:p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</a:t>
            </a:r>
          </a:p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</a:t>
            </a:r>
          </a:p>
          <a:p>
            <a:r>
              <a:rPr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March 10th 2022</a:t>
            </a:r>
          </a:p>
          <a:p>
            <a:endParaRPr lang="en-US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 descr="https://www.tn.gov/content/dam/tn/tdot/community-relations/tdot-logos/TN_TDOT-ColorPMS-low-re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425"/>
            <a:ext cx="20669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35" y="1172845"/>
            <a:ext cx="3121025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-Right-Up Arrow 6"/>
          <p:cNvSpPr/>
          <p:nvPr/>
        </p:nvSpPr>
        <p:spPr>
          <a:xfrm rot="10800000">
            <a:off x="3159760" y="1340485"/>
            <a:ext cx="2352040" cy="1089660"/>
          </a:xfrm>
          <a:prstGeom prst="leftRightUpArrow">
            <a:avLst>
              <a:gd name="adj1" fmla="val 26539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590800"/>
            <a:ext cx="6285865" cy="335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620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Conduct investigations in expedient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Coordinate w/TDOT for detours &amp; safe movement of stuck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Ensure Tow Operators are trained &amp; have appropriate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Will not cause reopening delay to allow trucking company to dispatch own equipment to off load/recover cargo if creating hazard or impacting traffic.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3590290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7620000" cy="3784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Shall respond and deploy resources/personnel to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MAJOR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incidents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24/7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Provide initial traffic control within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30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minutes during working hours or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60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minutes after hours/weekends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Deploy whatever equipment needed to reopen 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Continue to work with THP to ensure motorists needs are being met in the most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SAFE, professional and efficient manner possible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https://www.tn.gov/content/dam/tn/tdot/community-relations/tdot-logos/TN_TDOT-ColorPMS-low-re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20669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6" t="8456" r="31651" b="2205"/>
          <a:stretch>
            <a:fillRect/>
          </a:stretch>
        </p:blipFill>
        <p:spPr bwMode="auto">
          <a:xfrm>
            <a:off x="2791460" y="776605"/>
            <a:ext cx="3341370" cy="4248785"/>
          </a:xfrm>
          <a:prstGeom prst="rect">
            <a:avLst/>
          </a:prstGeom>
          <a:ln w="15875">
            <a:solidFill>
              <a:sysClr val="windowText" lastClr="000000"/>
            </a:solidFill>
          </a:ln>
        </p:spPr>
      </p:pic>
      <p:sp>
        <p:nvSpPr>
          <p:cNvPr id="2" name="Rectangle 1"/>
          <p:cNvSpPr/>
          <p:nvPr/>
        </p:nvSpPr>
        <p:spPr>
          <a:xfrm rot="10800000" flipV="1">
            <a:off x="1143000" y="5334000"/>
            <a:ext cx="6720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glow>
                    <a:srgbClr val="FDD146">
                      <a:alpha val="40000"/>
                    </a:srgbClr>
                  </a:glow>
                </a:effectLst>
                <a:latin typeface="+mn-lt"/>
              </a:rPr>
              <a:t>Pre-Established</a:t>
            </a:r>
            <a:r>
              <a:rPr lang="en-US" sz="360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FDD146">
                      <a:alpha val="40000"/>
                    </a:srgbClr>
                  </a:glow>
                </a:effectLst>
                <a:latin typeface="+mn-lt"/>
              </a:rPr>
              <a:t> DETOURS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76755" y="6461125"/>
            <a:ext cx="562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fornian FB" panose="0207040306080B030204" charset="0"/>
                <a:cs typeface="Californian FB" panose="0207040306080B030204" charset="0"/>
              </a:rPr>
              <a:t>Plans are updated annually for each Region Operation.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964565"/>
            <a:ext cx="3919855" cy="285115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" y="3883660"/>
            <a:ext cx="3599815" cy="291211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C:\Users\kbelmore\Desktop\43709 FHWA IDIQ\SHRP2 TTT\San Antonio Pictures\DSC_04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45" y="759460"/>
            <a:ext cx="32924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983990"/>
            <a:ext cx="4246880" cy="2477135"/>
          </a:xfrm>
          <a:prstGeom prst="rect">
            <a:avLst/>
          </a:prstGeom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085" y="189230"/>
            <a:ext cx="8924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USDOT and FHWA began foundations in 2010 and instituted TIMS nationally in 2012. In 2022 there are over</a:t>
            </a: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560,000</a:t>
            </a:r>
            <a:r>
              <a:rPr lang="en-US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trained.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52400"/>
            <a:ext cx="7503795" cy="212280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Bold" panose="020E0705020206020404" charset="0"/>
                <a:cs typeface="Copperplate Gothic Bold" panose="020E0705020206020404" charset="0"/>
              </a:rPr>
              <a:t>Where we are now.</a:t>
            </a:r>
          </a:p>
          <a:p>
            <a:endParaRPr 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pperplate Gothic Bold" panose="020E0705020206020404" charset="0"/>
              <a:cs typeface="Copperplate Gothic Bold" panose="020E0705020206020404" charset="0"/>
            </a:endParaRPr>
          </a:p>
          <a:p>
            <a:r>
              <a:rPr lang="en-U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 Gothic Bold" panose="020E0705020206020404" charset="0"/>
                <a:cs typeface="Copperplate Gothic Bold" panose="020E0705020206020404" charset="0"/>
              </a:rPr>
              <a:t>Let's take a look...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3065145"/>
            <a:ext cx="5549265" cy="3223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533400" y="838200"/>
            <a:ext cx="7736205" cy="3107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 TIMs = TEAMWORK</a:t>
            </a: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          “Teamwork makes the 'Dream' work.”</a:t>
            </a:r>
          </a:p>
          <a:p>
            <a:r>
              <a:rPr 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                       for ALL Incident types...</a:t>
            </a:r>
          </a:p>
          <a:p>
            <a:r>
              <a:rPr 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Heavy" panose="020B0903020102020204" charset="0"/>
                <a:cs typeface="Franklin Gothic Heavy" panose="020B0903020102020204" charset="0"/>
              </a:rPr>
              <a:t>   Major, Intermediate, and Minor.</a:t>
            </a:r>
          </a:p>
          <a:p>
            <a:endParaRPr lang="en-US" sz="36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ranklin Gothic Heavy" panose="020B0903020102020204" charset="0"/>
              <a:cs typeface="Franklin Gothic Heavy" panose="020B0903020102020204" charset="0"/>
            </a:endParaRPr>
          </a:p>
          <a:p>
            <a:endParaRPr lang="en-US" sz="36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ranklin Gothic Heavy" panose="020B0903020102020204" charset="0"/>
              <a:cs typeface="Franklin Gothic Heavy" panose="020B09030201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762000"/>
            <a:ext cx="4820285" cy="9283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Crossover MVA involving CMV and SUV</a:t>
            </a:r>
            <a:br>
              <a:rPr 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5:00 PM  Rural Interstate with overwhelmed alternate rural routes.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6545" y="199390"/>
            <a:ext cx="8486775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  <a:t>5/2018  I-65 SB MM 53 / 17:00 hours 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MAJOR EVENT</a:t>
            </a:r>
          </a:p>
        </p:txBody>
      </p:sp>
      <p:sp>
        <p:nvSpPr>
          <p:cNvPr id="6" name="Text Placeholder 2"/>
          <p:cNvSpPr txBox="1"/>
          <p:nvPr/>
        </p:nvSpPr>
        <p:spPr>
          <a:xfrm>
            <a:off x="5113655" y="762000"/>
            <a:ext cx="2971800" cy="60598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91440">
            <a:normAutofit fontScale="90000" lnSpcReduction="10000"/>
          </a:bodyPr>
          <a:lstStyle>
            <a:lvl1pPr marL="18415" marR="18415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  <a:defRPr kumimoji="0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295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130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 panose="05020102010507070707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255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 panose="020B0604030504040204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 panose="05020102010507070707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345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 panose="020B0604030504040204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53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 panose="05020102010507070707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 panose="020B0604030504040204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 panose="05020102010507070707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8415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Fatality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CMV 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on </a:t>
            </a: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FIRE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Immediate secondary crash w/</a:t>
            </a: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2 Critical 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injuries.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LifeFlight on scene.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8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 Agencies involved.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ALL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 SB and all NB lanes blocked initially for one hour.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/>
                <a:sym typeface="+mn-ea"/>
              </a:rPr>
              <a:t>Contra-Flow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 Lanes established allowing one lane NB and SB on the NB side for </a:t>
            </a: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3 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hours through </a:t>
            </a:r>
            <a:r>
              <a:rPr lang="en-US" sz="200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/>
                <a:sym typeface="+mn-ea"/>
              </a:rPr>
              <a:t>Cooperative effort by ALL agencies.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Investigation and recovery done concurrently.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304165" marR="18415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Detection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 time to </a:t>
            </a:r>
            <a:r>
              <a:rPr lang="en-US" sz="200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Verdana" panose="020B0604030504040204"/>
                <a:sym typeface="+mn-ea"/>
              </a:rPr>
              <a:t>completion: 5 </a:t>
            </a:r>
            <a:r>
              <a:rPr lang="en-US" sz="20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Verdana" panose="020B0604030504040204"/>
                <a:sym typeface="+mn-ea"/>
              </a:rPr>
              <a:t>hours.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18415" marR="184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 panose="05020102010507070707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18415" marR="184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 panose="05020102010507070707"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18415" marR="184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 panose="05020102010507070707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pic>
        <p:nvPicPr>
          <p:cNvPr id="3" name="Content Placeholder 2" descr="C:\Users\tlsul\Pictures\2017-10\IMG_0912.JPGIMG_091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576263" y="2338070"/>
            <a:ext cx="4296410" cy="3222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660"/>
            <a:ext cx="8611235" cy="68834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rPr>
              <a:t>Alternate Routes were quickly Overwhelmed...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FDAA3-A1F2-42B2-845E-378DDE9524EF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0"/>
            <a:ext cx="2811145" cy="5921375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1905000" y="2743200"/>
            <a:ext cx="172720" cy="282575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981200" y="5334000"/>
            <a:ext cx="460375" cy="22479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03680" y="1185545"/>
            <a:ext cx="401320" cy="186055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371600" y="1371600"/>
            <a:ext cx="34925" cy="411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3953510" y="1185545"/>
            <a:ext cx="4743450" cy="4799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Initial crash involved a vehicle which crossed the median after leaving NB lanes.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 secondary crash occurred in the NB lanes within minutes of the initial crash.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Firefighting efforts required the use of both lanes SB initially due to no water supply.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ALL lanes closed in order to establish LZ for LifeFlight Helicopter for 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Critical </a:t>
            </a:r>
            <a:r>
              <a:rPr 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patient.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Investigation would require at least the left lane NB, and both lanes SB for investigation, mapping,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CMV Vehicle Recovery would require at least the right lane SB to recover vehicles.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Daylight giving way to darkness another big consideration.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Traffic queue on SB side six miles long... NB queue was up to four miles long.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1828800" y="2057400"/>
            <a:ext cx="153035" cy="2387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6200" y="76200"/>
            <a:ext cx="8988425" cy="99504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charset="0"/>
                <a:cs typeface="Georgia" panose="02040502050405020303" charset="0"/>
              </a:rPr>
              <a:t>Recommendation made: Use Contra-Flow Lanes</a:t>
            </a:r>
            <a:b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charset="0"/>
                <a:cs typeface="Georgia" panose="02040502050405020303" charset="0"/>
              </a:rPr>
            </a:br>
            <a: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charset="0"/>
                <a:cs typeface="Georgia" panose="02040502050405020303" charset="0"/>
              </a:rPr>
              <a:t>         Planning took 30 min. to coordinate</a:t>
            </a:r>
            <a:br>
              <a:rPr 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charset="0"/>
                <a:cs typeface="Georgia" panose="02040502050405020303" charset="0"/>
              </a:rPr>
            </a:br>
            <a:endParaRPr 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FDAA3-A1F2-42B2-845E-378DDE9524EF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221105"/>
            <a:ext cx="2776220" cy="4089400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29000" y="2651760"/>
            <a:ext cx="2854325" cy="4062095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flipV="1">
            <a:off x="5024120" y="4309110"/>
            <a:ext cx="360680" cy="12192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flipH="1">
            <a:off x="4343400" y="3695065"/>
            <a:ext cx="165100" cy="29845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420000">
            <a:off x="4082415" y="471487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48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540000">
            <a:off x="416306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1000" y="274256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780790" y="3642360"/>
            <a:ext cx="181610" cy="39624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5194300" y="3982085"/>
            <a:ext cx="160020" cy="2768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1143000" y="2286000"/>
            <a:ext cx="179070" cy="365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986790" y="2668270"/>
            <a:ext cx="491490" cy="2254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0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322770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540000">
            <a:off x="693420" y="37287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8190" y="3505200"/>
            <a:ext cx="8001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5800" y="399351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6800" y="3060065"/>
            <a:ext cx="8509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304800" y="3702050"/>
            <a:ext cx="215265" cy="556895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972820" y="3918585"/>
            <a:ext cx="230505" cy="53784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86180" y="298386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" y="43091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1505" y="4843145"/>
            <a:ext cx="76200" cy="88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24780" y="4606925"/>
            <a:ext cx="9906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54320" y="4724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3052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506720" y="508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05400" y="45307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 flipV="1">
            <a:off x="4114165" y="43783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35755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320000">
            <a:off x="41910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59555" y="498665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59555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533900" y="5029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9680000">
            <a:off x="4403725" y="4953000"/>
            <a:ext cx="76835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83075" y="484314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7350" y="4700905"/>
            <a:ext cx="85725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103370" y="4538980"/>
            <a:ext cx="76200" cy="86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s 55"/>
          <p:cNvSpPr/>
          <p:nvPr/>
        </p:nvSpPr>
        <p:spPr>
          <a:xfrm>
            <a:off x="4208780" y="5156200"/>
            <a:ext cx="180340" cy="3117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s 56"/>
          <p:cNvSpPr/>
          <p:nvPr/>
        </p:nvSpPr>
        <p:spPr>
          <a:xfrm>
            <a:off x="5638800" y="4646295"/>
            <a:ext cx="222885" cy="3829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82920" y="527367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74995" y="5562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Box 59"/>
          <p:cNvSpPr txBox="1"/>
          <p:nvPr/>
        </p:nvSpPr>
        <p:spPr>
          <a:xfrm>
            <a:off x="2971800" y="1143000"/>
            <a:ext cx="5944870" cy="1476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Contra-Flow traffic patterns are Non-Typical in nature.</a:t>
            </a:r>
          </a:p>
          <a:p>
            <a:r>
              <a:rPr lang="en-US" sz="1800">
                <a:latin typeface="Times New Roman" panose="02020603050405020304" charset="0"/>
                <a:cs typeface="Times New Roman" panose="02020603050405020304" charset="0"/>
              </a:rPr>
              <a:t>Initial coordination by Incident Command (Unified Command) sought recommendations... The incident location had two paved median crossovers about one mile apart that would serve this purpose very well.</a:t>
            </a:r>
          </a:p>
        </p:txBody>
      </p:sp>
      <p:sp>
        <p:nvSpPr>
          <p:cNvPr id="61" name="Rectangles 60"/>
          <p:cNvSpPr/>
          <p:nvPr/>
        </p:nvSpPr>
        <p:spPr>
          <a:xfrm>
            <a:off x="5430520" y="4258945"/>
            <a:ext cx="188595" cy="30607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1600200" y="3698875"/>
            <a:ext cx="157480" cy="29464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Bent Arrow 62"/>
          <p:cNvSpPr/>
          <p:nvPr/>
        </p:nvSpPr>
        <p:spPr>
          <a:xfrm>
            <a:off x="1066800" y="3380740"/>
            <a:ext cx="309880" cy="35306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Bent Arrow 63"/>
          <p:cNvSpPr/>
          <p:nvPr/>
        </p:nvSpPr>
        <p:spPr>
          <a:xfrm flipH="1">
            <a:off x="4995545" y="5079365"/>
            <a:ext cx="389255" cy="38862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7635"/>
            <a:ext cx="8047990" cy="63309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 Black" panose="020B0A04020102020204" charset="0"/>
                <a:cs typeface="Arial Black" panose="020B0A04020102020204" charset="0"/>
              </a:rPr>
              <a:t>The way it used to be...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Content Placeholder 2" descr="IMG_52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7345" y="760730"/>
            <a:ext cx="3920490" cy="24282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08195" y="762000"/>
            <a:ext cx="4185920" cy="2426970"/>
          </a:xfrm>
          <a:prstGeom prst="rect">
            <a:avLst/>
          </a:prstGeom>
        </p:spPr>
      </p:pic>
      <p:pic>
        <p:nvPicPr>
          <p:cNvPr id="7" name="Picture 6" descr="IMG_52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5" y="3543935"/>
            <a:ext cx="3920490" cy="2752090"/>
          </a:xfrm>
          <a:prstGeom prst="rect">
            <a:avLst/>
          </a:prstGeom>
        </p:spPr>
      </p:pic>
      <p:pic>
        <p:nvPicPr>
          <p:cNvPr id="8" name="Picture 7" descr="IMG_52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560" y="3543935"/>
            <a:ext cx="4187190" cy="27514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104505" cy="889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Coordination, Cooperation, Communication...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04E58-9C1F-46F0-AD3B-E9BB6462503B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Text Box 11"/>
          <p:cNvSpPr txBox="1"/>
          <p:nvPr/>
        </p:nvSpPr>
        <p:spPr>
          <a:xfrm>
            <a:off x="360680" y="762000"/>
            <a:ext cx="8297545" cy="5908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Unified command (THP) accepted the recommendation from TDOT HELP Supervisor on scene to establish Contra-Flow lanes on the NB side in order to flow traffic in both directions to alleviate the trapped traffic on both sides and give full room to expedite the CMV &amp; fatality vehicle/victim recovery and removal. This would also allow more room to focus on investigation/mapping efforts.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Detour/Diversions were left in place until after traffic flow was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Once plan was established and communicated to TMC, TDOT HQ expressed reservations about using Contra-Flow lanes. Coversations directly between THP Colonel on scene and TDOT HQ were instrumental in gaining approval to establish Contra-Flow style traffic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Traffic Control plan, objectives, and tactics were discussed with ALL agencies involved. ALL agencies agreed and plan was carried out operationally with ALL agencies playing a part, and full communication between agencies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One lane traffic flowed in each direction for almost three hours. During this time all of the other activities were carried out; At the conclusion of the event traffic control elements were demobilized, and all lanes NB were restored. The SB right lane remained blocked for an additional thirty minutes to load equipment; There was no traffic queue in either direction at that time.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 descr="Image result for protect the que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7640"/>
            <a:ext cx="3731260" cy="36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040130"/>
            <a:ext cx="4394200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June of 2013, the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 Protect the Queue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 campaign was born.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6565" y="1905000"/>
            <a:ext cx="4394835" cy="1476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TDOT's 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Protect the Queue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 campaign, data gathered from July 2013 through December 2013 showed a 19% reduction in secondary incidents over the same period in 2012.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3590290"/>
            <a:ext cx="4470400" cy="11988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Studies prove the likelihood of a secondary crash increases by 2.8 percent for each minute the primary incident continues to be a hazard.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3525" y="4980940"/>
            <a:ext cx="4689475" cy="922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As much as 25% of all traffic incidents are secondary crashes, and up to 20% of those involve serious injuries or fatalities.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228649"/>
            <a:ext cx="70104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+mn-lt"/>
              </a:rPr>
              <a:t>     Where We Want to Go...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19463"/>
            <a:ext cx="7620000" cy="5262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Continue to improve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SAFELY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Keep all responders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SAFE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utilizing best 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Keep the motoring public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SAFE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by reducing secondary crashes, improving the travel environemnt.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Embrace and utilize emerging technologies to improve safety and development. (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HAAS Alerts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Train even more responders in TIMS.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Maintain and build upon the great partnerships developed with all partners.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New Traffic Control Devices/Equipment.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Identify potential safety improvement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455" y="990600"/>
            <a:ext cx="7978775" cy="2141855"/>
          </a:xfrm>
        </p:spPr>
        <p:txBody>
          <a:bodyPr>
            <a:normAutofit fontScale="90000"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John M. Sullivan  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Highway Response Supervisor I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TDOT ‘HELP’ Region III Nashville </a:t>
            </a:r>
            <a:br>
              <a:rPr 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615-349-5298</a:t>
            </a:r>
            <a:br>
              <a:rPr 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615-476-8850</a:t>
            </a:r>
            <a:br>
              <a:rPr 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john.m.sullivan@tn.gov</a:t>
            </a:r>
            <a:br>
              <a:rPr lang="en-US" sz="2000">
                <a:latin typeface="Times New Roman" panose="02020603050405020304" charset="0"/>
                <a:cs typeface="Times New Roman" panose="02020603050405020304" charset="0"/>
              </a:rPr>
            </a:b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14016-3A32-4F2F-8D2D-89BCB41A6D25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95600" y="76200"/>
            <a:ext cx="3055620" cy="829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+mn-lt"/>
              </a:rPr>
              <a:t>Questions?</a:t>
            </a:r>
          </a:p>
        </p:txBody>
      </p:sp>
      <p:pic>
        <p:nvPicPr>
          <p:cNvPr id="5" name="Content Placeholder 4" descr="IMG_439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312160"/>
            <a:ext cx="222186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7839" y="228769"/>
            <a:ext cx="660590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</a:rPr>
              <a:t>Where we Were... </a:t>
            </a:r>
            <a:r>
              <a:rPr 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latin typeface="+mn-lt"/>
              </a:rPr>
              <a:t>(Pre-2012):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620000" cy="156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Weather Events (Snow &amp; Ice, Flooding, Storm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Sinkholes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723005"/>
            <a:ext cx="7620000" cy="2738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Set Up Traffic Control for Traffic Incidents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Traffic Incident Management Urban Area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HELP Program 1999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TMC 2003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7 day coverage (urban) 2004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Rural I.T.S. expansion 2006 </a:t>
            </a:r>
          </a:p>
          <a:p>
            <a:pPr lvl="1" indent="0">
              <a:buFont typeface="Wingdings" panose="05000000000000000000" pitchFamily="2" charset="2"/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200" y="1066800"/>
            <a:ext cx="5508625" cy="1198880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>
                    <a:srgbClr val="FDD146">
                      <a:alpha val="40000"/>
                    </a:srgbClr>
                  </a:glow>
                </a:effectLst>
                <a:latin typeface="+mn-lt"/>
              </a:rPr>
              <a:t>…and along comes 40,000 lbs. of potatoes...</a:t>
            </a:r>
          </a:p>
        </p:txBody>
      </p:sp>
      <p:pic>
        <p:nvPicPr>
          <p:cNvPr id="5" name="Picture 4" descr="Image result for dumping pot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03" y="2355600"/>
            <a:ext cx="3594164" cy="34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 descr="Potato trailer spill closes I-40 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0625"/>
            <a:ext cx="7302500" cy="39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3085465" y="5132070"/>
            <a:ext cx="387096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+ Hours...</a:t>
            </a:r>
            <a:endParaRPr 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57885"/>
            <a:ext cx="8432800" cy="514223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4343400"/>
            <a:ext cx="935355" cy="7372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Exit 239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Detour Traffic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581400"/>
            <a:ext cx="814705" cy="5219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 STUCK        TRAFFIC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0700" y="3429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MM 244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200524"/>
            <a:ext cx="9144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Exit 245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3143250"/>
            <a:ext cx="1668145" cy="571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71800" y="3200400"/>
            <a:ext cx="1066800" cy="533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5943600" y="2980977"/>
            <a:ext cx="228600" cy="36373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620000" cy="390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Hundreds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of motorists stuck for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12+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Included a school bus full of children from Cookeville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food, medicine, or restrooms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well-being/welfare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effort to re-direct traffic caught in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effort to expedite clearing of 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96000"/>
            <a:ext cx="512638" cy="365125"/>
          </a:xfrm>
        </p:spPr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Image result for john schroer tenness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07421"/>
            <a:ext cx="3429000" cy="3283268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841662">
            <a:off x="4794514" y="301726"/>
            <a:ext cx="1066800" cy="19884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1450" y="2172335"/>
            <a:ext cx="467296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NOT   HAPPY...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725" y="4800600"/>
            <a:ext cx="4572000" cy="11068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1B365D"/>
                </a:solidFill>
                <a:latin typeface="Franklin Gothic Heavy" panose="020B0903020102020204" charset="0"/>
                <a:cs typeface="Franklin Gothic Heavy" panose="020B0903020102020204" charset="0"/>
              </a:rPr>
              <a:t>TDOT COMMISSIONER 2012</a:t>
            </a:r>
            <a:endParaRPr lang="en-US" dirty="0">
              <a:solidFill>
                <a:srgbClr val="1B365D"/>
              </a:solidFill>
              <a:latin typeface="Permian Slab"/>
            </a:endParaRPr>
          </a:p>
          <a:p>
            <a:r>
              <a:rPr lang="en-US" sz="2400" i="1" dirty="0">
                <a:solidFill>
                  <a:srgbClr val="131E29"/>
                </a:solidFill>
                <a:latin typeface="Permian Slab"/>
              </a:rPr>
              <a:t>       John Schroer</a:t>
            </a:r>
            <a:br>
              <a:rPr lang="en-US" i="1" dirty="0">
                <a:solidFill>
                  <a:srgbClr val="131E29"/>
                </a:solidFill>
                <a:latin typeface="Permian Slab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1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1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0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1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405" y="360680"/>
            <a:ext cx="7997190" cy="6045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charset="0"/>
                <a:ea typeface="Microsoft JhengHei Light" panose="020B0304030504040204" charset="-120"/>
                <a:cs typeface="Copperplate Gothic Bold" panose="020E0705020206020404" charset="0"/>
              </a:rPr>
              <a:t>Wise men say...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DA5CC-A431-4D97-9042-027397D0C71B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 descr="Image result for time for a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" y="1198880"/>
            <a:ext cx="5405120" cy="2581275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1" descr="Image result for insanity is doing the same thing over and over again but expecting different result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90" y="4043045"/>
            <a:ext cx="5905500" cy="2637155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Macintosh PowerPoint</Application>
  <PresentationFormat>On-screen Show (4:3)</PresentationFormat>
  <Paragraphs>141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Arial Black</vt:lpstr>
      <vt:lpstr>Bookman Old Style</vt:lpstr>
      <vt:lpstr>Calibri</vt:lpstr>
      <vt:lpstr>Californian FB</vt:lpstr>
      <vt:lpstr>Copperplate Gothic Bold</vt:lpstr>
      <vt:lpstr>Franklin Gothic Heavy</vt:lpstr>
      <vt:lpstr>Georgia</vt:lpstr>
      <vt:lpstr>Microsoft JhengHei Light</vt:lpstr>
      <vt:lpstr>Permian Slab</vt:lpstr>
      <vt:lpstr>Times New Roman</vt:lpstr>
      <vt:lpstr>Trebuchet MS</vt:lpstr>
      <vt:lpstr>Verdana</vt:lpstr>
      <vt:lpstr>Wingdings</vt:lpstr>
      <vt:lpstr>Wingdings 2</vt:lpstr>
      <vt:lpstr>Wingdings 3</vt:lpstr>
      <vt:lpstr>Facet</vt:lpstr>
      <vt:lpstr>PowerPoint Presentation</vt:lpstr>
      <vt:lpstr>The way it used to be...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Wise men say...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Crossover MVA involving CMV and SUV 5:00 PM  Rural Interstate with overwhelmed alternate rural routes. </vt:lpstr>
      <vt:lpstr>Alternate Routes were quickly Overwhelmed...</vt:lpstr>
      <vt:lpstr>Recommendation made: Use Contra-Flow Lanes          Planning took 30 min. to coordinate </vt:lpstr>
      <vt:lpstr>  Coordination, Cooperation, Communication...</vt:lpstr>
      <vt:lpstr>PowerPoint Presentation</vt:lpstr>
      <vt:lpstr>PowerPoint Presentation</vt:lpstr>
      <vt:lpstr>John M. Sullivan   Highway Response Supervisor I TDOT ‘HELP’ Region III Nashville  615-349-5298 615-476-8850 john.m.sullivan@tn.gov </vt:lpstr>
    </vt:vector>
  </TitlesOfParts>
  <Company>The National Academies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lmason</dc:creator>
  <cp:lastModifiedBy>Microsoft Office User</cp:lastModifiedBy>
  <cp:revision>898</cp:revision>
  <cp:lastPrinted>2014-05-21T12:27:00Z</cp:lastPrinted>
  <dcterms:created xsi:type="dcterms:W3CDTF">2006-09-27T18:00:00Z</dcterms:created>
  <dcterms:modified xsi:type="dcterms:W3CDTF">2022-03-09T20:55:23Z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1B346A2537A34A87B9BAC6622FB51D8C</vt:lpwstr>
  </property>
</Properties>
</file>