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1"/>
  </p:notesMasterIdLst>
  <p:sldIdLst>
    <p:sldId id="256" r:id="rId2"/>
    <p:sldId id="884" r:id="rId3"/>
    <p:sldId id="265" r:id="rId4"/>
    <p:sldId id="260" r:id="rId5"/>
    <p:sldId id="883" r:id="rId6"/>
    <p:sldId id="269" r:id="rId7"/>
    <p:sldId id="270" r:id="rId8"/>
    <p:sldId id="262" r:id="rId9"/>
    <p:sldId id="263" r:id="rId1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317EB5-2F99-4FD2-823C-7B00E47B3D24}" v="314" dt="2022-03-09T18:41:28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2543" autoAdjust="0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4F085-F090-4922-8A40-73660566BA21}" type="doc">
      <dgm:prSet loTypeId="urn:microsoft.com/office/officeart/2005/8/layout/equation1" loCatId="relationship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E5AF60E-96AC-45AB-873B-9B9A935D9E73}">
      <dgm:prSet/>
      <dgm:spPr/>
      <dgm:t>
        <a:bodyPr/>
        <a:lstStyle/>
        <a:p>
          <a:r>
            <a:rPr lang="en-US"/>
            <a:t>Questions &amp; Answers</a:t>
          </a:r>
        </a:p>
      </dgm:t>
    </dgm:pt>
    <dgm:pt modelId="{9D77A28F-5FDF-41FD-81AD-D490BA49C07F}" type="parTrans" cxnId="{026799A4-2E32-4066-A670-54BF5DF19410}">
      <dgm:prSet/>
      <dgm:spPr/>
      <dgm:t>
        <a:bodyPr/>
        <a:lstStyle/>
        <a:p>
          <a:endParaRPr lang="en-US"/>
        </a:p>
      </dgm:t>
    </dgm:pt>
    <dgm:pt modelId="{884A00E2-4C6F-4E01-A998-CAA20AFCD533}" type="sibTrans" cxnId="{026799A4-2E32-4066-A670-54BF5DF19410}">
      <dgm:prSet/>
      <dgm:spPr/>
      <dgm:t>
        <a:bodyPr/>
        <a:lstStyle/>
        <a:p>
          <a:endParaRPr lang="en-US"/>
        </a:p>
      </dgm:t>
    </dgm:pt>
    <dgm:pt modelId="{776CE766-96F5-4258-A2D6-B6F8F33DB3DB}" type="pres">
      <dgm:prSet presAssocID="{4384F085-F090-4922-8A40-73660566BA21}" presName="linearFlow" presStyleCnt="0">
        <dgm:presLayoutVars>
          <dgm:dir/>
          <dgm:resizeHandles val="exact"/>
        </dgm:presLayoutVars>
      </dgm:prSet>
      <dgm:spPr/>
    </dgm:pt>
    <dgm:pt modelId="{2786675B-210D-4F58-A1D0-1C87AC71B631}" type="pres">
      <dgm:prSet presAssocID="{0E5AF60E-96AC-45AB-873B-9B9A935D9E73}" presName="node" presStyleLbl="node1" presStyleIdx="0" presStyleCnt="1">
        <dgm:presLayoutVars>
          <dgm:bulletEnabled val="1"/>
        </dgm:presLayoutVars>
      </dgm:prSet>
      <dgm:spPr/>
    </dgm:pt>
  </dgm:ptLst>
  <dgm:cxnLst>
    <dgm:cxn modelId="{C11D0027-A8A7-48A2-AAFC-000A698D3993}" type="presOf" srcId="{0E5AF60E-96AC-45AB-873B-9B9A935D9E73}" destId="{2786675B-210D-4F58-A1D0-1C87AC71B631}" srcOrd="0" destOrd="0" presId="urn:microsoft.com/office/officeart/2005/8/layout/equation1"/>
    <dgm:cxn modelId="{026799A4-2E32-4066-A670-54BF5DF19410}" srcId="{4384F085-F090-4922-8A40-73660566BA21}" destId="{0E5AF60E-96AC-45AB-873B-9B9A935D9E73}" srcOrd="0" destOrd="0" parTransId="{9D77A28F-5FDF-41FD-81AD-D490BA49C07F}" sibTransId="{884A00E2-4C6F-4E01-A998-CAA20AFCD533}"/>
    <dgm:cxn modelId="{BF08B5F8-E400-40AE-9833-EFB4DE966F0F}" type="presOf" srcId="{4384F085-F090-4922-8A40-73660566BA21}" destId="{776CE766-96F5-4258-A2D6-B6F8F33DB3DB}" srcOrd="0" destOrd="0" presId="urn:microsoft.com/office/officeart/2005/8/layout/equation1"/>
    <dgm:cxn modelId="{84248C01-C49A-410B-A475-6A5291E188F1}" type="presParOf" srcId="{776CE766-96F5-4258-A2D6-B6F8F33DB3DB}" destId="{2786675B-210D-4F58-A1D0-1C87AC71B631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8F9E49-FD6C-4E16-9B6A-AD6471157CF1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E3BFC0-15E7-4354-9997-7C9607A34B4A}" type="pres">
      <dgm:prSet presAssocID="{1D8F9E49-FD6C-4E16-9B6A-AD6471157CF1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3E7F0469-D570-488B-AD25-D69C3DE97D70}" type="presOf" srcId="{1D8F9E49-FD6C-4E16-9B6A-AD6471157CF1}" destId="{5FE3BFC0-15E7-4354-9997-7C9607A34B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6675B-210D-4F58-A1D0-1C87AC71B631}">
      <dsp:nvSpPr>
        <dsp:cNvPr id="0" name=""/>
        <dsp:cNvSpPr/>
      </dsp:nvSpPr>
      <dsp:spPr>
        <a:xfrm>
          <a:off x="0" y="74696"/>
          <a:ext cx="3415074" cy="3415074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dk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610" tIns="54610" rIns="54610" bIns="5461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Questions &amp; Answers</a:t>
          </a:r>
        </a:p>
      </dsp:txBody>
      <dsp:txXfrm>
        <a:off x="500126" y="574822"/>
        <a:ext cx="2414822" cy="2414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4AE3F8-44C2-449F-8456-00D4820622B1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F48148-2EB2-425B-9D7D-B35D17F96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48148-2EB2-425B-9D7D-B35D17F96A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48148-2EB2-425B-9D7D-B35D17F96A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16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48148-2EB2-425B-9D7D-B35D17F96A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55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48148-2EB2-425B-9D7D-B35D17F96A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44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273B4B4-9356-4476-9968-6D65080B3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168249"/>
              </p:ext>
            </p:extLst>
          </p:nvPr>
        </p:nvGraphicFramePr>
        <p:xfrm>
          <a:off x="525780" y="4294058"/>
          <a:ext cx="5958840" cy="265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4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5612">
                <a:tc>
                  <a:txBody>
                    <a:bodyPr/>
                    <a:lstStyle/>
                    <a:p>
                      <a:r>
                        <a:rPr lang="en-US" sz="1100" b="0">
                          <a:latin typeface="Century Gothic" pitchFamily="34" charset="0"/>
                        </a:rPr>
                        <a:t>Lesson Objective: --</a:t>
                      </a:r>
                    </a:p>
                  </a:txBody>
                  <a:tcPr marL="87630" marR="87630" marT="44268" marB="44268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>
                        <a:latin typeface="Century Gothic" pitchFamily="34" charset="0"/>
                      </a:endParaRPr>
                    </a:p>
                  </a:txBody>
                  <a:tcPr marL="87630" marR="87630" marT="44268" marB="44268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62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8148-2EB2-425B-9D7D-B35D17F96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32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48148-2EB2-425B-9D7D-B35D17F96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96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48148-2EB2-425B-9D7D-B35D17F96A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19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48148-2EB2-425B-9D7D-B35D17F96A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1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18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25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0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22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0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76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8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70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130E9E9-1843-4982-97F4-E2142B69F07F}" type="datetimeFigureOut">
              <a:rPr lang="en-US" smtClean="0"/>
              <a:t>3/9/22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4780D849-3756-48D6-874D-924CEC73D1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956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microsoft.com/office/2007/relationships/hdphoto" Target="../media/hdphoto2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24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71">
            <a:extLst>
              <a:ext uri="{FF2B5EF4-FFF2-40B4-BE49-F238E27FC236}">
                <a16:creationId xmlns:a16="http://schemas.microsoft.com/office/drawing/2014/main" id="{FF947420-8656-42A9-9DA9-245B88A63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31C6E2-4B7D-43AD-9F63-30A909300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 r="-2" b="60070"/>
          <a:stretch/>
        </p:blipFill>
        <p:spPr>
          <a:xfrm>
            <a:off x="446532" y="641102"/>
            <a:ext cx="7497731" cy="3465902"/>
          </a:xfrm>
          <a:prstGeom prst="rect">
            <a:avLst/>
          </a:prstGeom>
        </p:spPr>
      </p:pic>
      <p:grpSp>
        <p:nvGrpSpPr>
          <p:cNvPr id="70" name="Group 73">
            <a:extLst>
              <a:ext uri="{FF2B5EF4-FFF2-40B4-BE49-F238E27FC236}">
                <a16:creationId xmlns:a16="http://schemas.microsoft.com/office/drawing/2014/main" id="{3EDCB678-C2D8-4BDE-8C5C-EB3F5C2D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3" y="453643"/>
            <a:ext cx="11298934" cy="5936922"/>
            <a:chOff x="446533" y="453643"/>
            <a:chExt cx="11298934" cy="5936922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ADB92F8-7CF1-477E-B2A7-434C9AE81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3" y="4199467"/>
              <a:ext cx="11296733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518A98A-58BC-4FE3-8C53-051F76ADB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F14BA49-8F37-4227-A26D-244075560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03DDB03-0C94-4C08-AEA0-78C550A0A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5D061254-7309-4EDE-A335-1D877FE98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1481" y="4603964"/>
            <a:ext cx="6054886" cy="176905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Crash involving spill</a:t>
            </a: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eastbound i-94 at metro parkway</a:t>
            </a: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bg1"/>
                </a:solidFill>
              </a:rPr>
              <a:t>December 3, 2021, 06:40 am to 05:24 pm</a:t>
            </a:r>
          </a:p>
          <a:p>
            <a:pPr>
              <a:lnSpc>
                <a:spcPct val="90000"/>
              </a:lnSpc>
            </a:pPr>
            <a:r>
              <a:rPr lang="en-US" i="1">
                <a:solidFill>
                  <a:schemeClr val="bg1"/>
                </a:solidFill>
              </a:rPr>
              <a:t>Additional clean up required on December 4, 2021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5FC17C9-1B64-48E6-9C5F-2BF034CEA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06" y="796365"/>
            <a:ext cx="3151051" cy="322943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5301C3C-2252-4C90-ABB8-B9861A835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" y="4379210"/>
            <a:ext cx="4728551" cy="19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0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6E7C-8C8B-45A7-9A63-603CAC3B2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34" y="1946331"/>
            <a:ext cx="3421131" cy="1001008"/>
          </a:xfrm>
        </p:spPr>
        <p:txBody>
          <a:bodyPr anchor="t">
            <a:norm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Timeline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9CB74-6AA2-40F0-8797-1B7DD25A6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22" y="1907881"/>
            <a:ext cx="747434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928FE5-F181-4327-A055-15A42648C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99" y="4051451"/>
            <a:ext cx="11298932" cy="23893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B4C5DB-4751-4391-86F5-9F36CEDCA513}"/>
              </a:ext>
            </a:extLst>
          </p:cNvPr>
          <p:cNvSpPr txBox="1"/>
          <p:nvPr/>
        </p:nvSpPr>
        <p:spPr>
          <a:xfrm>
            <a:off x="422900" y="6396335"/>
            <a:ext cx="11298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Notes:  Additional clean up was required on 12/4/2021 11:44 AM – 02:42 PM North River Rd, Joy Rd Overpass and Crocker Rd</a:t>
            </a:r>
          </a:p>
          <a:p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0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1E3DC97B-5AA9-44F3-BA1F-FFD416DC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DF6B77A-9F96-488B-9432-E88AF532B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BDF6B2E-15CD-485E-A5BF-400A2D042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D01664A-2C7E-4358-84DC-AE13501E2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A6BDBF07-1A28-45F1-9EA6-1B337166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39B33A-95F6-4FFA-9E64-4AA8C4DC4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033" y="4020816"/>
            <a:ext cx="11293434" cy="2296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AFEBB-E0D1-4ECB-A42D-69278F610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020816"/>
            <a:ext cx="10993549" cy="14750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Photos from scene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254D7-1D9E-488F-B8F3-2359B1A2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199"/>
            <a:ext cx="5608482" cy="9499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6A178CB-16DF-49C1-A256-0EC9C3E77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3934" y="453643"/>
            <a:ext cx="5591533" cy="9855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road, highway&#10;&#10;Description automatically generated">
            <a:extLst>
              <a:ext uri="{FF2B5EF4-FFF2-40B4-BE49-F238E27FC236}">
                <a16:creationId xmlns:a16="http://schemas.microsoft.com/office/drawing/2014/main" id="{C9E9D36C-855B-47DD-8C8E-9957B76AA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0666"/>
          <a:stretch/>
        </p:blipFill>
        <p:spPr>
          <a:xfrm>
            <a:off x="446529" y="636397"/>
            <a:ext cx="2753496" cy="3279644"/>
          </a:xfrm>
          <a:prstGeom prst="rect">
            <a:avLst/>
          </a:prstGeom>
        </p:spPr>
      </p:pic>
      <p:pic>
        <p:nvPicPr>
          <p:cNvPr id="10" name="Picture 9" descr="A picture containing ground, outdoor, nature&#10;&#10;Description automatically generated">
            <a:extLst>
              <a:ext uri="{FF2B5EF4-FFF2-40B4-BE49-F238E27FC236}">
                <a16:creationId xmlns:a16="http://schemas.microsoft.com/office/drawing/2014/main" id="{AFE1D067-4949-4D87-AEAD-BD82CD30F6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 r="-5" b="-5"/>
          <a:stretch/>
        </p:blipFill>
        <p:spPr>
          <a:xfrm>
            <a:off x="8998825" y="656971"/>
            <a:ext cx="2746641" cy="3279644"/>
          </a:xfrm>
          <a:prstGeom prst="rect">
            <a:avLst/>
          </a:prstGeom>
        </p:spPr>
      </p:pic>
      <p:pic>
        <p:nvPicPr>
          <p:cNvPr id="8" name="Picture 7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7857AAD8-CB26-4921-83B2-076B5FAD0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25657" b="-1"/>
          <a:stretch/>
        </p:blipFill>
        <p:spPr>
          <a:xfrm>
            <a:off x="6153934" y="636397"/>
            <a:ext cx="2746641" cy="3279644"/>
          </a:xfrm>
          <a:prstGeom prst="rect">
            <a:avLst/>
          </a:prstGeom>
        </p:spPr>
      </p:pic>
      <p:pic>
        <p:nvPicPr>
          <p:cNvPr id="6" name="Picture 5" descr="A picture containing road, outdoor, ground, street&#10;&#10;Description automatically generated">
            <a:extLst>
              <a:ext uri="{FF2B5EF4-FFF2-40B4-BE49-F238E27FC236}">
                <a16:creationId xmlns:a16="http://schemas.microsoft.com/office/drawing/2014/main" id="{015EB600-91AC-49A7-85C1-81B95E0AA0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27243" b="-1"/>
          <a:stretch/>
        </p:blipFill>
        <p:spPr>
          <a:xfrm>
            <a:off x="3291426" y="632841"/>
            <a:ext cx="2746641" cy="32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26825C-C353-4D81-8E07-98E05DBA1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ADCA04-5B25-4F5E-9F91-4EE56EC95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B20E88-3AE1-4383-86CB-932E7720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588EAD-27DD-4E2D-B308-47C473EC9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BFA9BA-A6B3-483C-8856-A25881976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Traffic Control &amp; Clean UP Effort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76FC8-47DB-4758-BAB7-BCDAD0632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361" y="2424136"/>
            <a:ext cx="3353378" cy="34346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MDOT FCP Vans</a:t>
            </a:r>
          </a:p>
          <a:p>
            <a:r>
              <a:rPr lang="en-US" dirty="0"/>
              <a:t>MDOT FCP TIM Trailer</a:t>
            </a:r>
          </a:p>
          <a:p>
            <a:r>
              <a:rPr lang="en-US" dirty="0"/>
              <a:t>MSP </a:t>
            </a:r>
          </a:p>
          <a:p>
            <a:r>
              <a:rPr lang="en-US" dirty="0"/>
              <a:t>COMTEC</a:t>
            </a:r>
          </a:p>
          <a:p>
            <a:r>
              <a:rPr lang="en-US" dirty="0"/>
              <a:t>Byers Towing, Enterprise Environmental Services, LLC </a:t>
            </a:r>
          </a:p>
          <a:p>
            <a:r>
              <a:rPr lang="en-US" dirty="0"/>
              <a:t>US ecology, Paul Haratyk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37132-8432-4F6A-BE77-6991C4BD0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9" b="21929"/>
          <a:stretch/>
        </p:blipFill>
        <p:spPr>
          <a:xfrm>
            <a:off x="4244443" y="1892627"/>
            <a:ext cx="3699935" cy="4497938"/>
          </a:xfrm>
          <a:prstGeom prst="rect">
            <a:avLst/>
          </a:prstGeom>
        </p:spPr>
      </p:pic>
      <p:pic>
        <p:nvPicPr>
          <p:cNvPr id="7" name="Picture 6" descr="A car parked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CD55B294-BDD3-4722-BAF6-3962FA98BC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r="1" b="39109"/>
          <a:stretch/>
        </p:blipFill>
        <p:spPr>
          <a:xfrm>
            <a:off x="8042494" y="1892627"/>
            <a:ext cx="3699935" cy="4497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4D0BDB-6F72-4D3D-9FB0-FCF74C63F7F3}"/>
              </a:ext>
            </a:extLst>
          </p:cNvPr>
          <p:cNvSpPr txBox="1"/>
          <p:nvPr/>
        </p:nvSpPr>
        <p:spPr>
          <a:xfrm>
            <a:off x="0" y="6432442"/>
            <a:ext cx="12256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Notes:  Additional clean up was required on 12/4/2021 11:44 AM – 02:42 PM North River Rd, Joy Rd Overpass and Crocker Rd</a:t>
            </a:r>
          </a:p>
        </p:txBody>
      </p:sp>
    </p:spTree>
    <p:extLst>
      <p:ext uri="{BB962C8B-B14F-4D97-AF65-F5344CB8AC3E}">
        <p14:creationId xmlns:p14="http://schemas.microsoft.com/office/powerpoint/2010/main" val="342044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90000"/>
              </a:schemeClr>
            </a:gs>
            <a:gs pos="100000">
              <a:schemeClr val="accent1">
                <a:lumMod val="75000"/>
              </a:schemeClr>
            </a:gs>
            <a:gs pos="31000">
              <a:schemeClr val="accent1">
                <a:lumMod val="20000"/>
                <a:lumOff val="80000"/>
              </a:schemeClr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E22C6C-1881-4C1B-91B8-75870DC5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08" y="841551"/>
            <a:ext cx="10914183" cy="621792"/>
          </a:xfrm>
        </p:spPr>
        <p:txBody>
          <a:bodyPr>
            <a:normAutofit fontScale="90000"/>
          </a:bodyPr>
          <a:lstStyle/>
          <a:p>
            <a:r>
              <a:rPr lang="en-US"/>
              <a:t>Safety Service Patrols – MDOT Freeway Courtesy Patrol (FCP)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9DB47887-40E4-45C6-997B-D65561539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7825" y="17145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DB85731-8538-4EDD-AB26-010A02DAF493}"/>
              </a:ext>
            </a:extLst>
          </p:cNvPr>
          <p:cNvSpPr txBox="1">
            <a:spLocks/>
          </p:cNvSpPr>
          <p:nvPr/>
        </p:nvSpPr>
        <p:spPr>
          <a:xfrm>
            <a:off x="9918192" y="6492875"/>
            <a:ext cx="731520" cy="347472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Century Gothic"/>
              </a:rPr>
              <a:t>71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FA2D048-1E7F-42B0-86B1-F86DA25D3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68" y="1884413"/>
            <a:ext cx="8203261" cy="2054132"/>
          </a:xfrm>
          <a:prstGeom prst="rect">
            <a:avLst/>
          </a:prstGeom>
        </p:spPr>
      </p:pic>
      <p:pic>
        <p:nvPicPr>
          <p:cNvPr id="3" name="Picture 2" descr="A red truck on a road&#10;&#10;Description automatically generated with low confidence">
            <a:extLst>
              <a:ext uri="{FF2B5EF4-FFF2-40B4-BE49-F238E27FC236}">
                <a16:creationId xmlns:a16="http://schemas.microsoft.com/office/drawing/2014/main" id="{2E1EB300-4244-4C11-9435-5FAE53B3C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11" y="5324136"/>
            <a:ext cx="4526280" cy="1511810"/>
          </a:xfrm>
          <a:prstGeom prst="rect">
            <a:avLst/>
          </a:prstGeom>
        </p:spPr>
      </p:pic>
      <p:pic>
        <p:nvPicPr>
          <p:cNvPr id="34" name="Picture 33" descr="A red and white truck on a road with cars and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BD862F1-B75B-4CA6-9365-2CE4CE7AF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5329015"/>
            <a:ext cx="4521285" cy="1506931"/>
          </a:xfrm>
          <a:prstGeom prst="rect">
            <a:avLst/>
          </a:prstGeom>
        </p:spPr>
      </p:pic>
      <p:pic>
        <p:nvPicPr>
          <p:cNvPr id="44" name="Picture 4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9FA1E7B-C0B5-4177-95D8-7E427A2BF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273" y="3967101"/>
            <a:ext cx="2624752" cy="1328479"/>
          </a:xfrm>
          <a:prstGeom prst="rect">
            <a:avLst/>
          </a:prstGeom>
        </p:spPr>
      </p:pic>
      <p:pic>
        <p:nvPicPr>
          <p:cNvPr id="54" name="Picture 53" descr="A picture containing indoor&#10;&#10;Description automatically generated">
            <a:extLst>
              <a:ext uri="{FF2B5EF4-FFF2-40B4-BE49-F238E27FC236}">
                <a16:creationId xmlns:a16="http://schemas.microsoft.com/office/drawing/2014/main" id="{F00F2ED5-41DF-4B21-ABC4-5A3C503B3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339" y="3968725"/>
            <a:ext cx="2624752" cy="1325232"/>
          </a:xfrm>
          <a:prstGeom prst="rect">
            <a:avLst/>
          </a:prstGeom>
        </p:spPr>
      </p:pic>
      <p:pic>
        <p:nvPicPr>
          <p:cNvPr id="70" name="Picture 69" descr="A picture containing text, indoor, yellow&#10;&#10;Description automatically generated">
            <a:extLst>
              <a:ext uri="{FF2B5EF4-FFF2-40B4-BE49-F238E27FC236}">
                <a16:creationId xmlns:a16="http://schemas.microsoft.com/office/drawing/2014/main" id="{5EC1D63A-2236-48B0-A77A-6651C2F7FE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8" y="3968725"/>
            <a:ext cx="2622725" cy="13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14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D54DB8-C150-4290-85D6-F5B0262B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2D57ADD-632A-4470-A5ED-91BC31113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" r="2" b="2787"/>
          <a:stretch/>
        </p:blipFill>
        <p:spPr>
          <a:xfrm>
            <a:off x="446534" y="723899"/>
            <a:ext cx="7498616" cy="538106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E3C88-8C0C-4816-B4A6-FF0C534AC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5" y="947494"/>
            <a:ext cx="3081576" cy="17280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congestion caused by event taken at 5:45 PM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MDOT TSMO graphic">
            <a:extLst>
              <a:ext uri="{FF2B5EF4-FFF2-40B4-BE49-F238E27FC236}">
                <a16:creationId xmlns:a16="http://schemas.microsoft.com/office/drawing/2014/main" id="{B5C16884-79CC-4186-82C3-841F03A0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85752"/>
            <a:ext cx="7625080" cy="8722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1CCC8A6A-D07B-4AA1-9160-491BD8D231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146" y="3085765"/>
            <a:ext cx="3231322" cy="28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20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EB7086-616E-4D44-94BE-D0F763561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F42028-12C6-4562-B358-C78AD415E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4610099"/>
            <a:ext cx="10993549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User Delay Cost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6AE2FE-036E-44DB-8A9A-8E3261C9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4EAEAE-9428-471F-A8A7-40060DF7B8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3883" y="800347"/>
            <a:ext cx="11283519" cy="34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4">
            <a:extLst>
              <a:ext uri="{FF2B5EF4-FFF2-40B4-BE49-F238E27FC236}">
                <a16:creationId xmlns:a16="http://schemas.microsoft.com/office/drawing/2014/main" id="{A078A52F-85EA-4C0B-962B-D9D9DD4DD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Rectangle 16">
            <a:extLst>
              <a:ext uri="{FF2B5EF4-FFF2-40B4-BE49-F238E27FC236}">
                <a16:creationId xmlns:a16="http://schemas.microsoft.com/office/drawing/2014/main" id="{919797D5-5700-4683-B30A-5B4D56CB8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Rectangle 18">
            <a:extLst>
              <a:ext uri="{FF2B5EF4-FFF2-40B4-BE49-F238E27FC236}">
                <a16:creationId xmlns:a16="http://schemas.microsoft.com/office/drawing/2014/main" id="{4856A7B9-9801-42EC-A4C9-7E22A56EF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0">
            <a:extLst>
              <a:ext uri="{FF2B5EF4-FFF2-40B4-BE49-F238E27FC236}">
                <a16:creationId xmlns:a16="http://schemas.microsoft.com/office/drawing/2014/main" id="{8AD54DB8-C150-4290-85D6-F5B0262BFE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7" name="Rectangle 22">
            <a:extLst>
              <a:ext uri="{FF2B5EF4-FFF2-40B4-BE49-F238E27FC236}">
                <a16:creationId xmlns:a16="http://schemas.microsoft.com/office/drawing/2014/main" id="{28D511D2-9CF1-40DE-BB88-A5A48A0E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0" name="Picture 9" descr="A picture containing text, outdoor, road, sky&#10;&#10;Description automatically generated">
            <a:extLst>
              <a:ext uri="{FF2B5EF4-FFF2-40B4-BE49-F238E27FC236}">
                <a16:creationId xmlns:a16="http://schemas.microsoft.com/office/drawing/2014/main" id="{0CB02216-233D-4964-8CD6-4AA00A0EC8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r="9091" b="23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8" name="Group 24">
            <a:extLst>
              <a:ext uri="{FF2B5EF4-FFF2-40B4-BE49-F238E27FC236}">
                <a16:creationId xmlns:a16="http://schemas.microsoft.com/office/drawing/2014/main" id="{40ADCA80-A0B1-4379-94EC-0A1A73BE1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B4D79C-3A0E-4CB5-9A3D-BB816FD52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839C3D0-536E-4C48-A1C1-D9B718A84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3DAEF0-3532-43C0-ACE4-E0982D9F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142067"/>
            <a:ext cx="3412067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Lessons Learned</a:t>
            </a:r>
            <a:br>
              <a:rPr lang="en-US" sz="3600"/>
            </a:b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4079276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4">
            <a:extLst>
              <a:ext uri="{FF2B5EF4-FFF2-40B4-BE49-F238E27FC236}">
                <a16:creationId xmlns:a16="http://schemas.microsoft.com/office/drawing/2014/main" id="{EE15E636-2C9E-42CB-B482-436AA81BF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indoor, display&#10;&#10;Description automatically generated">
            <a:extLst>
              <a:ext uri="{FF2B5EF4-FFF2-40B4-BE49-F238E27FC236}">
                <a16:creationId xmlns:a16="http://schemas.microsoft.com/office/drawing/2014/main" id="{CA8A3CB6-5788-416E-BA41-A5FBF67B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r="18747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39" name="Group 26">
            <a:extLst>
              <a:ext uri="{FF2B5EF4-FFF2-40B4-BE49-F238E27FC236}">
                <a16:creationId xmlns:a16="http://schemas.microsoft.com/office/drawing/2014/main" id="{01D4AEDF-0CF9-4271-ABB7-3D3489BB4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CA534D-375A-405E-B686-06B63E66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A2342F7-EF54-4210-9029-E977C9D576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310C3685-BCF1-4D97-8670-6D26D5FEB5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785343"/>
              </p:ext>
            </p:extLst>
          </p:nvPr>
        </p:nvGraphicFramePr>
        <p:xfrm>
          <a:off x="581597" y="1080330"/>
          <a:ext cx="3415074" cy="356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ABC63B8-F34F-4139-BEF0-4DDE7CE7F2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117150"/>
              </p:ext>
            </p:extLst>
          </p:nvPr>
        </p:nvGraphicFramePr>
        <p:xfrm>
          <a:off x="438068" y="5202056"/>
          <a:ext cx="11753912" cy="449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CD5739E-3EF2-4E54-A0FB-084A7A6D2FFF}"/>
              </a:ext>
            </a:extLst>
          </p:cNvPr>
          <p:cNvSpPr/>
          <p:nvPr/>
        </p:nvSpPr>
        <p:spPr>
          <a:xfrm>
            <a:off x="13289" y="5768534"/>
            <a:ext cx="12192000" cy="1080330"/>
          </a:xfrm>
          <a:prstGeom prst="rect">
            <a:avLst/>
          </a:prstGeom>
          <a:gradFill flip="none" rotWithShape="1">
            <a:gsLst>
              <a:gs pos="19000">
                <a:schemeClr val="bg2">
                  <a:shade val="30000"/>
                  <a:satMod val="115000"/>
                </a:schemeClr>
              </a:gs>
              <a:gs pos="44000">
                <a:schemeClr val="bg2">
                  <a:shade val="67500"/>
                  <a:satMod val="115000"/>
                </a:schemeClr>
              </a:gs>
              <a:gs pos="79000">
                <a:schemeClr val="bg1"/>
              </a:gs>
              <a:gs pos="63000">
                <a:schemeClr val="bg2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effectLst>
            <a:outerShdw blurRad="88900" dist="38100" dir="5040000" rotWithShape="0">
              <a:srgbClr val="000000">
                <a:alpha val="60000"/>
              </a:srgbClr>
            </a:outerShdw>
            <a:softEdge rad="317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Logo, company name&#10;&#10;Description automatically generated">
            <a:extLst>
              <a:ext uri="{FF2B5EF4-FFF2-40B4-BE49-F238E27FC236}">
                <a16:creationId xmlns:a16="http://schemas.microsoft.com/office/drawing/2014/main" id="{3641648F-AAFD-4121-A485-C9B171A9A5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5" y="5864772"/>
            <a:ext cx="2652311" cy="744905"/>
          </a:xfrm>
          <a:prstGeom prst="rect">
            <a:avLst/>
          </a:prstGeom>
          <a:effectLst/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AC745E-EC45-4C60-9DC9-659E6DE0AB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276" y="6011682"/>
            <a:ext cx="2623656" cy="594035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28137709-23FC-4327-A2EF-7FC8987DDD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82" b="89862" l="472" r="98762">
                        <a14:foregroundMark x1="472" y1="72581" x2="472" y2="72581"/>
                        <a14:foregroundMark x1="4481" y1="75806" x2="4481" y2="75806"/>
                        <a14:foregroundMark x1="14564" y1="70046" x2="14564" y2="70046"/>
                        <a14:foregroundMark x1="22995" y1="63594" x2="22995" y2="63594"/>
                        <a14:foregroundMark x1="23231" y1="48618" x2="23231" y2="48618"/>
                        <a14:foregroundMark x1="32488" y1="70046" x2="32488" y2="70046"/>
                        <a14:foregroundMark x1="36026" y1="73272" x2="36026" y2="73272"/>
                        <a14:foregroundMark x1="46167" y1="70046" x2="46167" y2="70046"/>
                        <a14:foregroundMark x1="56073" y1="70046" x2="56073" y2="70046"/>
                        <a14:foregroundMark x1="60024" y1="68433" x2="60024" y2="68433"/>
                        <a14:foregroundMark x1="73113" y1="75806" x2="73113" y2="75806"/>
                        <a14:foregroundMark x1="76061" y1="75806" x2="76061" y2="75806"/>
                        <a14:foregroundMark x1="88031" y1="79954" x2="88031" y2="79954"/>
                        <a14:foregroundMark x1="96462" y1="75115" x2="96462" y2="75115"/>
                        <a14:foregroundMark x1="82783" y1="74194" x2="82783" y2="74194"/>
                        <a14:foregroundMark x1="98762" y1="62673" x2="98762" y2="62673"/>
                        <a14:foregroundMark x1="42983" y1="35484" x2="42983" y2="35484"/>
                        <a14:foregroundMark x1="47406" y1="30645" x2="47406" y2="30645"/>
                        <a14:foregroundMark x1="52653" y1="25576" x2="52653" y2="25576"/>
                        <a14:foregroundMark x1="56899" y1="25576" x2="56899" y2="25576"/>
                        <a14:foregroundMark x1="51828" y1="12442" x2="51828" y2="12442"/>
                        <a14:foregroundMark x1="48467" y1="6682" x2="48467" y2="6682"/>
                        <a14:foregroundMark x1="91215" y1="78341" x2="91215" y2="78341"/>
                        <a14:foregroundMark x1="56250" y1="64286" x2="56250" y2="6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53" y="5866751"/>
            <a:ext cx="2895493" cy="7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75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35</TotalTime>
  <Words>149</Words>
  <Application>Microsoft Macintosh PowerPoint</Application>
  <PresentationFormat>Widescreen</PresentationFormat>
  <Paragraphs>30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Century Gothic</vt:lpstr>
      <vt:lpstr>Gill Sans MT</vt:lpstr>
      <vt:lpstr>Wingdings 2</vt:lpstr>
      <vt:lpstr>Dividend</vt:lpstr>
      <vt:lpstr>PowerPoint Presentation</vt:lpstr>
      <vt:lpstr>Timeline review</vt:lpstr>
      <vt:lpstr>Photos from scene</vt:lpstr>
      <vt:lpstr>Traffic Control &amp; Clean UP Effort</vt:lpstr>
      <vt:lpstr>Safety Service Patrols – MDOT Freeway Courtesy Patrol (FCP)</vt:lpstr>
      <vt:lpstr>congestion caused by event taken at 5:45 PM</vt:lpstr>
      <vt:lpstr>User Delay Cost</vt:lpstr>
      <vt:lpstr>Lessons Learned 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SEMTOC After Action</dc:title>
  <dc:creator>Swan, Barbara (MDOT)</dc:creator>
  <cp:lastModifiedBy>Microsoft Office User</cp:lastModifiedBy>
  <cp:revision>2</cp:revision>
  <cp:lastPrinted>2022-03-04T12:29:40Z</cp:lastPrinted>
  <dcterms:created xsi:type="dcterms:W3CDTF">2018-06-27T12:57:10Z</dcterms:created>
  <dcterms:modified xsi:type="dcterms:W3CDTF">2022-03-09T20:52:44Z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2022-03-04T15:04:17Z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b1d2878f-4c8d-4c5f-bca2-9ed657caf268</vt:lpwstr>
  </property>
  <property fmtid="{D5CDD505-2E9C-101B-9397-08002B2CF9AE}" pid="8" name="MSIP_Label_3a2fed65-62e7-46ea-af74-187e0c17143a_ContentBits">
    <vt:lpwstr>0</vt:lpwstr>
  </property>
</Properties>
</file>