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  <p:sldMasterId id="2147483660" r:id="rId5"/>
    <p:sldMasterId id="2147483674" r:id="rId6"/>
  </p:sldMasterIdLst>
  <p:notesMasterIdLst>
    <p:notesMasterId r:id="rId31"/>
  </p:notesMasterIdLst>
  <p:sldIdLst>
    <p:sldId id="262" r:id="rId7"/>
    <p:sldId id="263" r:id="rId8"/>
    <p:sldId id="264" r:id="rId9"/>
    <p:sldId id="267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6" r:id="rId28"/>
    <p:sldId id="285" r:id="rId29"/>
    <p:sldId id="284" r:id="rId30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agher, Ryan (DOT)" initials="RJM" lastIdx="1" clrIdx="0">
    <p:extLst>
      <p:ext uri="{19B8F6BF-5375-455C-9EA6-DF929625EA0E}">
        <p15:presenceInfo xmlns:p15="http://schemas.microsoft.com/office/powerpoint/2012/main" userId="Meagher, Ryan (DOT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A832"/>
    <a:srgbClr val="0074A1"/>
    <a:srgbClr val="646569"/>
    <a:srgbClr val="6894CA"/>
    <a:srgbClr val="FEE069"/>
    <a:srgbClr val="002D73"/>
    <a:srgbClr val="FDA832"/>
    <a:srgbClr val="414142"/>
    <a:srgbClr val="458993"/>
    <a:srgbClr val="0069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56" autoAdjust="0"/>
    <p:restoredTop sz="94607" autoAdjust="0"/>
  </p:normalViewPr>
  <p:slideViewPr>
    <p:cSldViewPr>
      <p:cViewPr varScale="1">
        <p:scale>
          <a:sx n="165" d="100"/>
          <a:sy n="165" d="100"/>
        </p:scale>
        <p:origin x="776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9" d="100"/>
          <a:sy n="99" d="100"/>
        </p:scale>
        <p:origin x="-3540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9F8B29-68F8-4E0B-BD26-D959EEB08FA4}" type="doc">
      <dgm:prSet loTypeId="urn:microsoft.com/office/officeart/2005/8/layout/funnel1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7FF4317-2C6D-430A-B189-6DF99F5595FF}">
      <dgm:prSet phldrT="[Text]"/>
      <dgm:spPr/>
      <dgm:t>
        <a:bodyPr/>
        <a:lstStyle/>
        <a:p>
          <a:r>
            <a:rPr lang="en-US" dirty="0"/>
            <a:t>911 Center</a:t>
          </a:r>
        </a:p>
      </dgm:t>
    </dgm:pt>
    <dgm:pt modelId="{292E03C4-A262-4673-92A0-16750402496B}" type="parTrans" cxnId="{B61E0390-FECB-4F57-B55C-4B8CDA68EE35}">
      <dgm:prSet/>
      <dgm:spPr/>
      <dgm:t>
        <a:bodyPr/>
        <a:lstStyle/>
        <a:p>
          <a:endParaRPr lang="en-US"/>
        </a:p>
      </dgm:t>
    </dgm:pt>
    <dgm:pt modelId="{C65AC109-DFF6-4240-A297-3D9BF6EFCF3D}" type="sibTrans" cxnId="{B61E0390-FECB-4F57-B55C-4B8CDA68EE35}">
      <dgm:prSet/>
      <dgm:spPr/>
      <dgm:t>
        <a:bodyPr/>
        <a:lstStyle/>
        <a:p>
          <a:endParaRPr lang="en-US"/>
        </a:p>
      </dgm:t>
    </dgm:pt>
    <dgm:pt modelId="{6E7D1C18-FA32-44DE-AF32-B06F84709238}">
      <dgm:prSet phldrT="[Text]"/>
      <dgm:spPr/>
      <dgm:t>
        <a:bodyPr/>
        <a:lstStyle/>
        <a:p>
          <a:r>
            <a:rPr lang="en-US" dirty="0"/>
            <a:t>Public</a:t>
          </a:r>
        </a:p>
      </dgm:t>
    </dgm:pt>
    <dgm:pt modelId="{ACDBAFF3-3575-4072-B3E9-FBDCE15B1CA0}" type="parTrans" cxnId="{D77F8927-7BF1-4C68-B1EA-6D48CCBA5A66}">
      <dgm:prSet/>
      <dgm:spPr/>
      <dgm:t>
        <a:bodyPr/>
        <a:lstStyle/>
        <a:p>
          <a:endParaRPr lang="en-US"/>
        </a:p>
      </dgm:t>
    </dgm:pt>
    <dgm:pt modelId="{DBEFA9A0-258D-4A27-AA8A-2AB9DBB83D25}" type="sibTrans" cxnId="{D77F8927-7BF1-4C68-B1EA-6D48CCBA5A66}">
      <dgm:prSet/>
      <dgm:spPr/>
      <dgm:t>
        <a:bodyPr/>
        <a:lstStyle/>
        <a:p>
          <a:endParaRPr lang="en-US"/>
        </a:p>
      </dgm:t>
    </dgm:pt>
    <dgm:pt modelId="{7EB7C761-B944-41F1-8591-C10E4670A4DF}">
      <dgm:prSet phldrT="[Text]"/>
      <dgm:spPr/>
      <dgm:t>
        <a:bodyPr/>
        <a:lstStyle/>
        <a:p>
          <a:r>
            <a:rPr lang="en-US" dirty="0"/>
            <a:t>ITS Devices</a:t>
          </a:r>
        </a:p>
      </dgm:t>
    </dgm:pt>
    <dgm:pt modelId="{7671497C-BC59-47D0-B32E-4D47AC60243D}" type="parTrans" cxnId="{55347D8F-EDEE-43CA-9B8A-6B1F401B6623}">
      <dgm:prSet/>
      <dgm:spPr/>
      <dgm:t>
        <a:bodyPr/>
        <a:lstStyle/>
        <a:p>
          <a:endParaRPr lang="en-US"/>
        </a:p>
      </dgm:t>
    </dgm:pt>
    <dgm:pt modelId="{6C1EC815-AA98-4CA5-86A0-0D540EAA5838}" type="sibTrans" cxnId="{55347D8F-EDEE-43CA-9B8A-6B1F401B6623}">
      <dgm:prSet/>
      <dgm:spPr/>
      <dgm:t>
        <a:bodyPr/>
        <a:lstStyle/>
        <a:p>
          <a:endParaRPr lang="en-US"/>
        </a:p>
      </dgm:t>
    </dgm:pt>
    <dgm:pt modelId="{D04D204C-B1A7-4E0A-8830-C63F0ED02B12}">
      <dgm:prSet phldrT="[Text]"/>
      <dgm:spPr/>
      <dgm:t>
        <a:bodyPr/>
        <a:lstStyle/>
        <a:p>
          <a:r>
            <a:rPr lang="en-US" dirty="0"/>
            <a:t>TMC</a:t>
          </a:r>
        </a:p>
      </dgm:t>
    </dgm:pt>
    <dgm:pt modelId="{01EBEBD8-A72C-4386-AEDE-EE23FDCD2A94}" type="parTrans" cxnId="{78BDBB98-7A09-45CF-909B-C9245F41CFA6}">
      <dgm:prSet/>
      <dgm:spPr/>
      <dgm:t>
        <a:bodyPr/>
        <a:lstStyle/>
        <a:p>
          <a:endParaRPr lang="en-US"/>
        </a:p>
      </dgm:t>
    </dgm:pt>
    <dgm:pt modelId="{A6D0FC5C-E9E4-40E3-AE3B-41A674ED620D}" type="sibTrans" cxnId="{78BDBB98-7A09-45CF-909B-C9245F41CFA6}">
      <dgm:prSet/>
      <dgm:spPr/>
      <dgm:t>
        <a:bodyPr/>
        <a:lstStyle/>
        <a:p>
          <a:endParaRPr lang="en-US"/>
        </a:p>
      </dgm:t>
    </dgm:pt>
    <dgm:pt modelId="{FDA56009-1756-423E-9371-020946101E3C}" type="pres">
      <dgm:prSet presAssocID="{E69F8B29-68F8-4E0B-BD26-D959EEB08FA4}" presName="Name0" presStyleCnt="0">
        <dgm:presLayoutVars>
          <dgm:chMax val="4"/>
          <dgm:resizeHandles val="exact"/>
        </dgm:presLayoutVars>
      </dgm:prSet>
      <dgm:spPr/>
    </dgm:pt>
    <dgm:pt modelId="{75847CCB-49DA-449A-9523-A12357184ECD}" type="pres">
      <dgm:prSet presAssocID="{E69F8B29-68F8-4E0B-BD26-D959EEB08FA4}" presName="ellipse" presStyleLbl="trBgShp" presStyleIdx="0" presStyleCnt="1"/>
      <dgm:spPr/>
    </dgm:pt>
    <dgm:pt modelId="{FE3D1297-B90E-43DA-8668-ED1AB3D6D3EE}" type="pres">
      <dgm:prSet presAssocID="{E69F8B29-68F8-4E0B-BD26-D959EEB08FA4}" presName="arrow1" presStyleLbl="fgShp" presStyleIdx="0" presStyleCnt="1" custScaleX="86486" custScaleY="172973"/>
      <dgm:spPr>
        <a:prstGeom prst="upDownArrow">
          <a:avLst/>
        </a:prstGeom>
      </dgm:spPr>
    </dgm:pt>
    <dgm:pt modelId="{0E7F5D19-51E3-471F-81B9-672F010416E8}" type="pres">
      <dgm:prSet presAssocID="{E69F8B29-68F8-4E0B-BD26-D959EEB08FA4}" presName="rectangle" presStyleLbl="revTx" presStyleIdx="0" presStyleCnt="1">
        <dgm:presLayoutVars>
          <dgm:bulletEnabled val="1"/>
        </dgm:presLayoutVars>
      </dgm:prSet>
      <dgm:spPr/>
    </dgm:pt>
    <dgm:pt modelId="{FE660FF7-05EC-47B2-B0BB-BEEBFAAD8CEF}" type="pres">
      <dgm:prSet presAssocID="{6E7D1C18-FA32-44DE-AF32-B06F84709238}" presName="item1" presStyleLbl="node1" presStyleIdx="0" presStyleCnt="3">
        <dgm:presLayoutVars>
          <dgm:bulletEnabled val="1"/>
        </dgm:presLayoutVars>
      </dgm:prSet>
      <dgm:spPr/>
    </dgm:pt>
    <dgm:pt modelId="{5D8CF893-B1EC-4D5C-BED6-BE42E5930F08}" type="pres">
      <dgm:prSet presAssocID="{7EB7C761-B944-41F1-8591-C10E4670A4DF}" presName="item2" presStyleLbl="node1" presStyleIdx="1" presStyleCnt="3">
        <dgm:presLayoutVars>
          <dgm:bulletEnabled val="1"/>
        </dgm:presLayoutVars>
      </dgm:prSet>
      <dgm:spPr/>
    </dgm:pt>
    <dgm:pt modelId="{665D0818-43D1-47A4-8B70-242D3B81CAA0}" type="pres">
      <dgm:prSet presAssocID="{D04D204C-B1A7-4E0A-8830-C63F0ED02B12}" presName="item3" presStyleLbl="node1" presStyleIdx="2" presStyleCnt="3">
        <dgm:presLayoutVars>
          <dgm:bulletEnabled val="1"/>
        </dgm:presLayoutVars>
      </dgm:prSet>
      <dgm:spPr/>
    </dgm:pt>
    <dgm:pt modelId="{6ED9B561-4D49-495B-9166-1C1205188B88}" type="pres">
      <dgm:prSet presAssocID="{E69F8B29-68F8-4E0B-BD26-D959EEB08FA4}" presName="funnel" presStyleLbl="trAlignAcc1" presStyleIdx="0" presStyleCnt="1"/>
      <dgm:spPr/>
    </dgm:pt>
  </dgm:ptLst>
  <dgm:cxnLst>
    <dgm:cxn modelId="{75C0D011-5933-41FD-A7C7-8D08A87F2D93}" type="presOf" srcId="{D04D204C-B1A7-4E0A-8830-C63F0ED02B12}" destId="{0E7F5D19-51E3-471F-81B9-672F010416E8}" srcOrd="0" destOrd="0" presId="urn:microsoft.com/office/officeart/2005/8/layout/funnel1"/>
    <dgm:cxn modelId="{D77F8927-7BF1-4C68-B1EA-6D48CCBA5A66}" srcId="{E69F8B29-68F8-4E0B-BD26-D959EEB08FA4}" destId="{6E7D1C18-FA32-44DE-AF32-B06F84709238}" srcOrd="1" destOrd="0" parTransId="{ACDBAFF3-3575-4072-B3E9-FBDCE15B1CA0}" sibTransId="{DBEFA9A0-258D-4A27-AA8A-2AB9DBB83D25}"/>
    <dgm:cxn modelId="{786BA12D-7D49-470B-9A51-23AA0DA98101}" type="presOf" srcId="{6E7D1C18-FA32-44DE-AF32-B06F84709238}" destId="{5D8CF893-B1EC-4D5C-BED6-BE42E5930F08}" srcOrd="0" destOrd="0" presId="urn:microsoft.com/office/officeart/2005/8/layout/funnel1"/>
    <dgm:cxn modelId="{D2F59D50-6F6C-4CF3-9EF2-E27539497170}" type="presOf" srcId="{E69F8B29-68F8-4E0B-BD26-D959EEB08FA4}" destId="{FDA56009-1756-423E-9371-020946101E3C}" srcOrd="0" destOrd="0" presId="urn:microsoft.com/office/officeart/2005/8/layout/funnel1"/>
    <dgm:cxn modelId="{51541F5D-99B4-4236-9223-48DD2B11C664}" type="presOf" srcId="{27FF4317-2C6D-430A-B189-6DF99F5595FF}" destId="{665D0818-43D1-47A4-8B70-242D3B81CAA0}" srcOrd="0" destOrd="0" presId="urn:microsoft.com/office/officeart/2005/8/layout/funnel1"/>
    <dgm:cxn modelId="{76807B7D-A1D7-456B-B34B-B75C1AF763B6}" type="presOf" srcId="{7EB7C761-B944-41F1-8591-C10E4670A4DF}" destId="{FE660FF7-05EC-47B2-B0BB-BEEBFAAD8CEF}" srcOrd="0" destOrd="0" presId="urn:microsoft.com/office/officeart/2005/8/layout/funnel1"/>
    <dgm:cxn modelId="{55347D8F-EDEE-43CA-9B8A-6B1F401B6623}" srcId="{E69F8B29-68F8-4E0B-BD26-D959EEB08FA4}" destId="{7EB7C761-B944-41F1-8591-C10E4670A4DF}" srcOrd="2" destOrd="0" parTransId="{7671497C-BC59-47D0-B32E-4D47AC60243D}" sibTransId="{6C1EC815-AA98-4CA5-86A0-0D540EAA5838}"/>
    <dgm:cxn modelId="{B61E0390-FECB-4F57-B55C-4B8CDA68EE35}" srcId="{E69F8B29-68F8-4E0B-BD26-D959EEB08FA4}" destId="{27FF4317-2C6D-430A-B189-6DF99F5595FF}" srcOrd="0" destOrd="0" parTransId="{292E03C4-A262-4673-92A0-16750402496B}" sibTransId="{C65AC109-DFF6-4240-A297-3D9BF6EFCF3D}"/>
    <dgm:cxn modelId="{78BDBB98-7A09-45CF-909B-C9245F41CFA6}" srcId="{E69F8B29-68F8-4E0B-BD26-D959EEB08FA4}" destId="{D04D204C-B1A7-4E0A-8830-C63F0ED02B12}" srcOrd="3" destOrd="0" parTransId="{01EBEBD8-A72C-4386-AEDE-EE23FDCD2A94}" sibTransId="{A6D0FC5C-E9E4-40E3-AE3B-41A674ED620D}"/>
    <dgm:cxn modelId="{B85D98EB-1648-41EB-ACDF-BC50DDA970D0}" type="presParOf" srcId="{FDA56009-1756-423E-9371-020946101E3C}" destId="{75847CCB-49DA-449A-9523-A12357184ECD}" srcOrd="0" destOrd="0" presId="urn:microsoft.com/office/officeart/2005/8/layout/funnel1"/>
    <dgm:cxn modelId="{A96EC8F2-9318-4534-8E89-4FE29479846C}" type="presParOf" srcId="{FDA56009-1756-423E-9371-020946101E3C}" destId="{FE3D1297-B90E-43DA-8668-ED1AB3D6D3EE}" srcOrd="1" destOrd="0" presId="urn:microsoft.com/office/officeart/2005/8/layout/funnel1"/>
    <dgm:cxn modelId="{75C48AD8-468C-4655-9593-5919B9D12801}" type="presParOf" srcId="{FDA56009-1756-423E-9371-020946101E3C}" destId="{0E7F5D19-51E3-471F-81B9-672F010416E8}" srcOrd="2" destOrd="0" presId="urn:microsoft.com/office/officeart/2005/8/layout/funnel1"/>
    <dgm:cxn modelId="{A0ADD3D8-9F4C-4EFE-802E-B55F0AB34DEA}" type="presParOf" srcId="{FDA56009-1756-423E-9371-020946101E3C}" destId="{FE660FF7-05EC-47B2-B0BB-BEEBFAAD8CEF}" srcOrd="3" destOrd="0" presId="urn:microsoft.com/office/officeart/2005/8/layout/funnel1"/>
    <dgm:cxn modelId="{A67619ED-911A-4604-9567-2B0602DD52AB}" type="presParOf" srcId="{FDA56009-1756-423E-9371-020946101E3C}" destId="{5D8CF893-B1EC-4D5C-BED6-BE42E5930F08}" srcOrd="4" destOrd="0" presId="urn:microsoft.com/office/officeart/2005/8/layout/funnel1"/>
    <dgm:cxn modelId="{D62F0DBA-4AAA-43C4-882E-E72278E54378}" type="presParOf" srcId="{FDA56009-1756-423E-9371-020946101E3C}" destId="{665D0818-43D1-47A4-8B70-242D3B81CAA0}" srcOrd="5" destOrd="0" presId="urn:microsoft.com/office/officeart/2005/8/layout/funnel1"/>
    <dgm:cxn modelId="{383AE942-321B-4F9E-B277-6A535BBBD35A}" type="presParOf" srcId="{FDA56009-1756-423E-9371-020946101E3C}" destId="{6ED9B561-4D49-495B-9166-1C1205188B88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847CCB-49DA-449A-9523-A12357184ECD}">
      <dsp:nvSpPr>
        <dsp:cNvPr id="0" name=""/>
        <dsp:cNvSpPr/>
      </dsp:nvSpPr>
      <dsp:spPr>
        <a:xfrm>
          <a:off x="614391" y="68722"/>
          <a:ext cx="1363884" cy="473659"/>
        </a:xfrm>
        <a:prstGeom prst="ellipse">
          <a:avLst/>
        </a:prstGeom>
        <a:solidFill>
          <a:schemeClr val="dk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3D1297-B90E-43DA-8668-ED1AB3D6D3EE}">
      <dsp:nvSpPr>
        <dsp:cNvPr id="0" name=""/>
        <dsp:cNvSpPr/>
      </dsp:nvSpPr>
      <dsp:spPr>
        <a:xfrm>
          <a:off x="1184148" y="1166831"/>
          <a:ext cx="228598" cy="292608"/>
        </a:xfrm>
        <a:prstGeom prst="upDown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7F5D19-51E3-471F-81B9-672F010416E8}">
      <dsp:nvSpPr>
        <dsp:cNvPr id="0" name=""/>
        <dsp:cNvSpPr/>
      </dsp:nvSpPr>
      <dsp:spPr>
        <a:xfrm>
          <a:off x="664082" y="1363884"/>
          <a:ext cx="1268730" cy="317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TMC</a:t>
          </a:r>
        </a:p>
      </dsp:txBody>
      <dsp:txXfrm>
        <a:off x="664082" y="1363884"/>
        <a:ext cx="1268730" cy="317182"/>
      </dsp:txXfrm>
    </dsp:sp>
    <dsp:sp modelId="{FE660FF7-05EC-47B2-B0BB-BEEBFAAD8CEF}">
      <dsp:nvSpPr>
        <dsp:cNvPr id="0" name=""/>
        <dsp:cNvSpPr/>
      </dsp:nvSpPr>
      <dsp:spPr>
        <a:xfrm>
          <a:off x="1110253" y="578963"/>
          <a:ext cx="475773" cy="47577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ITS Devices</a:t>
          </a:r>
        </a:p>
      </dsp:txBody>
      <dsp:txXfrm>
        <a:off x="1179928" y="648638"/>
        <a:ext cx="336423" cy="336423"/>
      </dsp:txXfrm>
    </dsp:sp>
    <dsp:sp modelId="{5D8CF893-B1EC-4D5C-BED6-BE42E5930F08}">
      <dsp:nvSpPr>
        <dsp:cNvPr id="0" name=""/>
        <dsp:cNvSpPr/>
      </dsp:nvSpPr>
      <dsp:spPr>
        <a:xfrm>
          <a:off x="769810" y="222027"/>
          <a:ext cx="475773" cy="47577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Public</a:t>
          </a:r>
        </a:p>
      </dsp:txBody>
      <dsp:txXfrm>
        <a:off x="839485" y="291702"/>
        <a:ext cx="336423" cy="336423"/>
      </dsp:txXfrm>
    </dsp:sp>
    <dsp:sp modelId="{665D0818-43D1-47A4-8B70-242D3B81CAA0}">
      <dsp:nvSpPr>
        <dsp:cNvPr id="0" name=""/>
        <dsp:cNvSpPr/>
      </dsp:nvSpPr>
      <dsp:spPr>
        <a:xfrm>
          <a:off x="1256156" y="106996"/>
          <a:ext cx="475773" cy="47577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911 Center</a:t>
          </a:r>
        </a:p>
      </dsp:txBody>
      <dsp:txXfrm>
        <a:off x="1325831" y="176671"/>
        <a:ext cx="336423" cy="336423"/>
      </dsp:txXfrm>
    </dsp:sp>
    <dsp:sp modelId="{6ED9B561-4D49-495B-9166-1C1205188B88}">
      <dsp:nvSpPr>
        <dsp:cNvPr id="0" name=""/>
        <dsp:cNvSpPr/>
      </dsp:nvSpPr>
      <dsp:spPr>
        <a:xfrm>
          <a:off x="558355" y="10572"/>
          <a:ext cx="1480185" cy="1184148"/>
        </a:xfrm>
        <a:prstGeom prst="funnel">
          <a:avLst/>
        </a:prstGeom>
        <a:solidFill>
          <a:schemeClr val="lt2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F2C164A-7038-42D0-953C-2EB4816D4C81}" type="datetimeFigureOut">
              <a:rPr lang="en-US" smtClean="0"/>
              <a:pPr/>
              <a:t>3/9/22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DA9C80-B631-4EC4-8253-F63CFD0157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5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281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9627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7"/>
            <a:ext cx="7772400" cy="1101725"/>
          </a:xfrm>
        </p:spPr>
        <p:txBody>
          <a:bodyPr/>
          <a:lstStyle>
            <a:lvl1pPr algn="ctr">
              <a:lnSpc>
                <a:spcPts val="46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49852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lnSpc>
                <a:spcPts val="4200"/>
              </a:lnSpc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40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220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0938"/>
            <a:ext cx="4041775" cy="481012"/>
          </a:xfrm>
        </p:spPr>
        <p:txBody>
          <a:bodyPr anchor="b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5502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8722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018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514351"/>
            <a:ext cx="3008313" cy="561975"/>
          </a:xfrm>
        </p:spPr>
        <p:txBody>
          <a:bodyPr anchor="b"/>
          <a:lstStyle>
            <a:lvl1pPr algn="l">
              <a:lnSpc>
                <a:spcPts val="2200"/>
              </a:lnSpc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14350"/>
            <a:ext cx="5111750" cy="4114800"/>
          </a:xfrm>
        </p:spPr>
        <p:txBody>
          <a:bodyPr/>
          <a:lstStyle>
            <a:lvl1pPr>
              <a:lnSpc>
                <a:spcPts val="3400"/>
              </a:lnSpc>
              <a:spcBef>
                <a:spcPts val="0"/>
              </a:spcBef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282701"/>
            <a:ext cx="3008313" cy="33464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6954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1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8157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714750"/>
            <a:ext cx="9144000" cy="1485900"/>
          </a:xfrm>
          <a:prstGeom prst="rect">
            <a:avLst/>
          </a:prstGeom>
          <a:solidFill>
            <a:srgbClr val="0074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3714750"/>
            <a:ext cx="9144000" cy="76200"/>
          </a:xfrm>
          <a:prstGeom prst="rect">
            <a:avLst/>
          </a:prstGeom>
          <a:solidFill>
            <a:srgbClr val="FDA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8272150" y="4929003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BACAC6D-BD82-4571-9E34-C1EFF11A946D}" type="slidenum">
              <a:rPr lang="en-US" sz="1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Dept of Transportation 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90934" y="304805"/>
            <a:ext cx="2598805" cy="51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4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581150"/>
            <a:ext cx="5334000" cy="2743200"/>
          </a:xfrm>
          <a:prstGeom prst="rect">
            <a:avLst/>
          </a:prstGeom>
          <a:solidFill>
            <a:srgbClr val="0074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1540454"/>
            <a:ext cx="5334000" cy="81394"/>
          </a:xfrm>
          <a:prstGeom prst="rect">
            <a:avLst/>
          </a:prstGeom>
          <a:solidFill>
            <a:srgbClr val="FDA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8305800" y="88106"/>
            <a:ext cx="6858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52EC2-2C0B-4C03-9888-0B25156ED88D}" type="slidenum">
              <a:rPr lang="en-US" sz="1000" smtClean="0">
                <a:solidFill>
                  <a:srgbClr val="414142"/>
                </a:solidFill>
              </a:rPr>
              <a:pPr algn="r"/>
              <a:t>‹#›</a:t>
            </a:fld>
            <a:endParaRPr lang="en-US" sz="1200" dirty="0">
              <a:solidFill>
                <a:srgbClr val="414142"/>
              </a:solidFill>
            </a:endParaRPr>
          </a:p>
        </p:txBody>
      </p:sp>
      <p:pic>
        <p:nvPicPr>
          <p:cNvPr id="6" name="Picture 5" descr="Dept of Transportation 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09102" y="4667332"/>
            <a:ext cx="1732135" cy="34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24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2"/>
            <a:ext cx="8229600" cy="606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200154"/>
            <a:ext cx="81534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2345"/>
            <a:ext cx="9144000" cy="299605"/>
          </a:xfrm>
          <a:prstGeom prst="rect">
            <a:avLst/>
          </a:prstGeom>
          <a:solidFill>
            <a:srgbClr val="0074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8329550" y="129003"/>
            <a:ext cx="6858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52EC2-2C0B-4C03-9888-0B25156ED88D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-19050"/>
            <a:ext cx="9144000" cy="81394"/>
          </a:xfrm>
          <a:prstGeom prst="rect">
            <a:avLst/>
          </a:prstGeom>
          <a:solidFill>
            <a:srgbClr val="FDA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Dept of Transportation Logo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7222815" y="4663876"/>
            <a:ext cx="1728216" cy="34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7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9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41414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03225" indent="-403225" algn="l" defTabSz="914400" rtl="0" eaLnBrk="1" latinLnBrk="0" hangingPunct="1">
        <a:lnSpc>
          <a:spcPts val="3400"/>
        </a:lnSpc>
        <a:spcBef>
          <a:spcPts val="0"/>
        </a:spcBef>
        <a:buClr>
          <a:srgbClr val="0074A1"/>
        </a:buClr>
        <a:buSzPct val="80000"/>
        <a:buFont typeface="Wingdings" pitchFamily="2" charset="2"/>
        <a:buChar char="Ü"/>
        <a:defRPr sz="3200" kern="1200">
          <a:solidFill>
            <a:srgbClr val="6465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55663" indent="-392113" algn="l" defTabSz="914400" rtl="0" eaLnBrk="1" latinLnBrk="0" hangingPunct="1">
        <a:lnSpc>
          <a:spcPts val="3000"/>
        </a:lnSpc>
        <a:spcBef>
          <a:spcPts val="600"/>
        </a:spcBef>
        <a:buClr>
          <a:srgbClr val="0074A1"/>
        </a:buClr>
        <a:buSzPct val="90000"/>
        <a:buFont typeface="Wingdings" pitchFamily="2" charset="2"/>
        <a:buChar char="q"/>
        <a:defRPr sz="2800" kern="1200">
          <a:solidFill>
            <a:srgbClr val="6465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00150" indent="-344488" algn="l" defTabSz="914400" rtl="0" eaLnBrk="1" latinLnBrk="0" hangingPunct="1">
        <a:lnSpc>
          <a:spcPts val="2600"/>
        </a:lnSpc>
        <a:spcBef>
          <a:spcPts val="600"/>
        </a:spcBef>
        <a:buClr>
          <a:srgbClr val="646569"/>
        </a:buClr>
        <a:buSzPct val="90000"/>
        <a:buFont typeface="Wingdings" pitchFamily="2" charset="2"/>
        <a:buChar char=""/>
        <a:defRPr sz="2400" kern="1200">
          <a:solidFill>
            <a:srgbClr val="6465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84313" indent="-284163" algn="l" defTabSz="914400" rtl="0" eaLnBrk="1" latinLnBrk="0" hangingPunct="1">
        <a:lnSpc>
          <a:spcPts val="2200"/>
        </a:lnSpc>
        <a:spcBef>
          <a:spcPts val="600"/>
        </a:spcBef>
        <a:buFont typeface="Wingdings" pitchFamily="2" charset="2"/>
        <a:buChar char="Ø"/>
        <a:defRPr sz="2000" kern="1200">
          <a:solidFill>
            <a:srgbClr val="6465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09738" indent="-225425" algn="l" defTabSz="914400" rtl="0" eaLnBrk="1" latinLnBrk="0" hangingPunct="1">
        <a:lnSpc>
          <a:spcPts val="2200"/>
        </a:lnSpc>
        <a:spcBef>
          <a:spcPts val="600"/>
        </a:spcBef>
        <a:buFont typeface="Arial" pitchFamily="34" charset="0"/>
        <a:buChar char="•"/>
        <a:defRPr sz="2000" kern="1200">
          <a:solidFill>
            <a:srgbClr val="6465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224C08-F13F-4FD6-9A01-64637C4B5482}"/>
              </a:ext>
            </a:extLst>
          </p:cNvPr>
          <p:cNvSpPr txBox="1"/>
          <p:nvPr/>
        </p:nvSpPr>
        <p:spPr>
          <a:xfrm>
            <a:off x="563880" y="3778734"/>
            <a:ext cx="3962400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1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10, 2022</a:t>
            </a:r>
            <a:endParaRPr lang="en-US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837311-0528-432E-90A0-FD8157FE3B76}"/>
              </a:ext>
            </a:extLst>
          </p:cNvPr>
          <p:cNvSpPr txBox="1"/>
          <p:nvPr/>
        </p:nvSpPr>
        <p:spPr>
          <a:xfrm>
            <a:off x="4800600" y="3773835"/>
            <a:ext cx="3962400" cy="118494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endParaRPr lang="en-US" sz="1400" b="1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endParaRPr lang="en-US" sz="1400" b="1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sz="1400" b="1" dirty="0">
                <a:solidFill>
                  <a:schemeClr val="bg1"/>
                </a:solidFill>
                <a:latin typeface="Arial"/>
                <a:cs typeface="Arial"/>
              </a:rPr>
              <a:t>Presented by: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Ryan Meagher, P.E.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FC50BA-248D-4F3F-B4E2-4272327F46B0}"/>
              </a:ext>
            </a:extLst>
          </p:cNvPr>
          <p:cNvSpPr txBox="1"/>
          <p:nvPr/>
        </p:nvSpPr>
        <p:spPr>
          <a:xfrm>
            <a:off x="563879" y="1189205"/>
            <a:ext cx="7001352" cy="256993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dirty="0">
                <a:latin typeface="Arial"/>
                <a:cs typeface="Arial"/>
              </a:rPr>
              <a:t>HELP Trucks at the Great New York State Fair</a:t>
            </a: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/>
                <a:cs typeface="Arial"/>
              </a:rPr>
              <a:t>Working Together to Keep the Roads Safe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Hosted 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406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E5678F-037B-41B0-9C07-80BD6F829D5B}"/>
              </a:ext>
            </a:extLst>
          </p:cNvPr>
          <p:cNvSpPr txBox="1"/>
          <p:nvPr/>
        </p:nvSpPr>
        <p:spPr>
          <a:xfrm>
            <a:off x="24653" y="2190750"/>
            <a:ext cx="533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GREAT NEW YORK STATE FAIR</a:t>
            </a:r>
          </a:p>
        </p:txBody>
      </p:sp>
    </p:spTree>
    <p:extLst>
      <p:ext uri="{BB962C8B-B14F-4D97-AF65-F5344CB8AC3E}">
        <p14:creationId xmlns:p14="http://schemas.microsoft.com/office/powerpoint/2010/main" val="208542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736F38CA-21C6-4E47-96CE-E0B1770B23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9" b="7037"/>
          <a:stretch/>
        </p:blipFill>
        <p:spPr>
          <a:xfrm>
            <a:off x="0" y="1626596"/>
            <a:ext cx="9144000" cy="3516904"/>
          </a:xfrm>
          <a:prstGeom prst="rect">
            <a:avLst/>
          </a:prstGeom>
          <a:ln w="12700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757D2E-CBBC-46D9-9558-665F182B5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State Fair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B4116-B820-45BE-8A6E-C26140EC86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Just Outside Syracuse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64FA08-056D-46B7-A70A-50335E73A9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375 Acres</a:t>
            </a:r>
          </a:p>
          <a:p>
            <a:r>
              <a:rPr lang="en-US" sz="2000" dirty="0">
                <a:solidFill>
                  <a:schemeClr val="tx2"/>
                </a:solidFill>
              </a:rPr>
              <a:t>400,000 SF of Buildings</a:t>
            </a:r>
          </a:p>
          <a:p>
            <a:r>
              <a:rPr lang="en-US" sz="2000" dirty="0">
                <a:solidFill>
                  <a:schemeClr val="tx2"/>
                </a:solidFill>
              </a:rPr>
              <a:t>New Expo Center</a:t>
            </a:r>
          </a:p>
          <a:p>
            <a:r>
              <a:rPr lang="en-US" sz="2000" dirty="0">
                <a:solidFill>
                  <a:schemeClr val="tx2"/>
                </a:solidFill>
              </a:rPr>
              <a:t>300 Site RV Park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E080FA-4CF2-4E4D-A9EE-F30187862F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33" y="1631950"/>
            <a:ext cx="4041775" cy="2962275"/>
          </a:xfrm>
        </p:spPr>
        <p:txBody>
          <a:bodyPr/>
          <a:lstStyle/>
          <a:p>
            <a:r>
              <a:rPr lang="en-US" sz="2000" dirty="0">
                <a:solidFill>
                  <a:schemeClr val="bg2"/>
                </a:solidFill>
              </a:rPr>
              <a:t>End of August until Labor Day</a:t>
            </a:r>
          </a:p>
          <a:p>
            <a:r>
              <a:rPr lang="en-US" sz="2000" dirty="0">
                <a:solidFill>
                  <a:schemeClr val="bg2"/>
                </a:solidFill>
              </a:rPr>
              <a:t>9:00 am to 11:00 pm</a:t>
            </a:r>
          </a:p>
          <a:p>
            <a:r>
              <a:rPr lang="en-US" sz="2000" dirty="0">
                <a:solidFill>
                  <a:schemeClr val="bg2"/>
                </a:solidFill>
              </a:rPr>
              <a:t>Two Concert Venues Each with Two Concerts a Day</a:t>
            </a:r>
          </a:p>
          <a:p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C565D89-E667-4F24-9D3E-0365F01BD8F8}"/>
              </a:ext>
            </a:extLst>
          </p:cNvPr>
          <p:cNvSpPr txBox="1">
            <a:spLocks/>
          </p:cNvSpPr>
          <p:nvPr/>
        </p:nvSpPr>
        <p:spPr>
          <a:xfrm>
            <a:off x="4646612" y="1145585"/>
            <a:ext cx="4040188" cy="4810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Clr>
                <a:srgbClr val="0074A1"/>
              </a:buClr>
              <a:buSzPct val="80000"/>
              <a:buFont typeface="Wingdings" pitchFamily="2" charset="2"/>
              <a:buNone/>
              <a:defRPr sz="2400" b="1" kern="1200">
                <a:solidFill>
                  <a:srgbClr val="6465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ts val="3000"/>
              </a:lnSpc>
              <a:spcBef>
                <a:spcPts val="600"/>
              </a:spcBef>
              <a:buClr>
                <a:srgbClr val="0074A1"/>
              </a:buClr>
              <a:buSzPct val="90000"/>
              <a:buFont typeface="Wingdings" pitchFamily="2" charset="2"/>
              <a:buNone/>
              <a:defRPr sz="2000" b="1" kern="1200">
                <a:solidFill>
                  <a:srgbClr val="6465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ts val="2600"/>
              </a:lnSpc>
              <a:spcBef>
                <a:spcPts val="600"/>
              </a:spcBef>
              <a:buClr>
                <a:srgbClr val="646569"/>
              </a:buClr>
              <a:buSzPct val="90000"/>
              <a:buFont typeface="Wingdings" pitchFamily="2" charset="2"/>
              <a:buNone/>
              <a:defRPr sz="1800" b="1" kern="1200">
                <a:solidFill>
                  <a:srgbClr val="6465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ts val="2200"/>
              </a:lnSpc>
              <a:spcBef>
                <a:spcPts val="600"/>
              </a:spcBef>
              <a:buFont typeface="Wingdings" pitchFamily="2" charset="2"/>
              <a:buNone/>
              <a:defRPr sz="1600" b="1" kern="1200">
                <a:solidFill>
                  <a:srgbClr val="6465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ts val="22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rgbClr val="6465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13 Days Long</a:t>
            </a:r>
          </a:p>
        </p:txBody>
      </p:sp>
    </p:spTree>
    <p:extLst>
      <p:ext uri="{BB962C8B-B14F-4D97-AF65-F5344CB8AC3E}">
        <p14:creationId xmlns:p14="http://schemas.microsoft.com/office/powerpoint/2010/main" val="764944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F9623-B9E7-4EBC-BE71-9CED1428D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Attendance and Parking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5CAC49-2278-45F4-82B9-4EB314451E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Attendance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035121-7673-4F37-9039-ED03C3BCEAF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2000" dirty="0"/>
              <a:t>Overall Records in 2016, 2017, 2018 and 2019</a:t>
            </a:r>
          </a:p>
          <a:p>
            <a:pPr lvl="1">
              <a:lnSpc>
                <a:spcPct val="125000"/>
              </a:lnSpc>
            </a:pPr>
            <a:r>
              <a:rPr lang="en-US" sz="1600" dirty="0">
                <a:solidFill>
                  <a:schemeClr val="tx2"/>
                </a:solidFill>
              </a:rPr>
              <a:t>over 1.3 million in 13 days</a:t>
            </a:r>
          </a:p>
          <a:p>
            <a:pPr lvl="1">
              <a:lnSpc>
                <a:spcPct val="125000"/>
              </a:lnSpc>
            </a:pPr>
            <a:r>
              <a:rPr lang="en-US" sz="1600" dirty="0">
                <a:solidFill>
                  <a:schemeClr val="tx2"/>
                </a:solidFill>
              </a:rPr>
              <a:t>over 147,000 for a single day</a:t>
            </a:r>
          </a:p>
          <a:p>
            <a:pPr>
              <a:lnSpc>
                <a:spcPct val="125000"/>
              </a:lnSpc>
            </a:pPr>
            <a:r>
              <a:rPr lang="en-US" sz="2000" dirty="0"/>
              <a:t>Attendance Down in 2021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52B805-F77B-4993-A179-8F8EC34C78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Parking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21A71B-30E4-492F-A8F5-CD84FE72A71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2000" dirty="0"/>
              <a:t>Parking for 23,000 Vehicles</a:t>
            </a:r>
          </a:p>
          <a:p>
            <a:pPr lvl="1">
              <a:lnSpc>
                <a:spcPct val="125000"/>
              </a:lnSpc>
            </a:pPr>
            <a:r>
              <a:rPr lang="en-US" sz="1600" dirty="0">
                <a:solidFill>
                  <a:schemeClr val="bg2"/>
                </a:solidFill>
              </a:rPr>
              <a:t>19,000 on site spots</a:t>
            </a:r>
          </a:p>
          <a:p>
            <a:pPr lvl="1">
              <a:lnSpc>
                <a:spcPct val="125000"/>
              </a:lnSpc>
            </a:pPr>
            <a:r>
              <a:rPr lang="en-US" sz="1600" dirty="0">
                <a:solidFill>
                  <a:schemeClr val="bg2"/>
                </a:solidFill>
              </a:rPr>
              <a:t>4,000 park-n-ride spots</a:t>
            </a:r>
          </a:p>
          <a:p>
            <a:pPr>
              <a:lnSpc>
                <a:spcPct val="125000"/>
              </a:lnSpc>
            </a:pPr>
            <a:endParaRPr lang="en-US" sz="2000" dirty="0"/>
          </a:p>
        </p:txBody>
      </p:sp>
      <p:pic>
        <p:nvPicPr>
          <p:cNvPr id="9" name="Picture 2" descr="Daily Attendance 1">
            <a:extLst>
              <a:ext uri="{FF2B5EF4-FFF2-40B4-BE49-F238E27FC236}">
                <a16:creationId xmlns:a16="http://schemas.microsoft.com/office/drawing/2014/main" id="{ABC58A84-60D5-4649-9925-042B27F14A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73"/>
          <a:stretch/>
        </p:blipFill>
        <p:spPr bwMode="auto">
          <a:xfrm>
            <a:off x="455740" y="3638550"/>
            <a:ext cx="4041648" cy="955675"/>
          </a:xfrm>
          <a:prstGeom prst="rect">
            <a:avLst/>
          </a:prstGeom>
          <a:noFill/>
          <a:ln w="127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3DC7A843-0C63-46FB-9871-D3FAC86F4A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152" y="2876549"/>
            <a:ext cx="4041648" cy="1717675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86735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ky, outdoor, water, nature&#10;&#10;Description automatically generated">
            <a:extLst>
              <a:ext uri="{FF2B5EF4-FFF2-40B4-BE49-F238E27FC236}">
                <a16:creationId xmlns:a16="http://schemas.microsoft.com/office/drawing/2014/main" id="{953B2E96-3FFF-4A9D-AE2E-514ADE1CAF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t="32939" r="28334" b="15867"/>
          <a:stretch/>
        </p:blipFill>
        <p:spPr>
          <a:xfrm>
            <a:off x="451258" y="2513313"/>
            <a:ext cx="4041648" cy="2080912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9B07AA-6036-4DEB-A52B-9FF9CBE1D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Lakeview Amphitheater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C2DBC2-5B43-40E5-97B9-F0F6E787CC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150938"/>
            <a:ext cx="4040188" cy="3443287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2000" dirty="0"/>
              <a:t>Opened in 2016</a:t>
            </a:r>
          </a:p>
          <a:p>
            <a:pPr lvl="1">
              <a:lnSpc>
                <a:spcPct val="125000"/>
              </a:lnSpc>
            </a:pPr>
            <a:r>
              <a:rPr lang="en-US" sz="1600" dirty="0">
                <a:solidFill>
                  <a:schemeClr val="tx2"/>
                </a:solidFill>
              </a:rPr>
              <a:t>across highway from fairgrounds</a:t>
            </a:r>
          </a:p>
          <a:p>
            <a:pPr>
              <a:lnSpc>
                <a:spcPct val="125000"/>
              </a:lnSpc>
            </a:pPr>
            <a:r>
              <a:rPr lang="en-US" sz="2000" dirty="0"/>
              <a:t>About 5 Concerts During Fair</a:t>
            </a:r>
          </a:p>
        </p:txBody>
      </p:sp>
      <p:pic>
        <p:nvPicPr>
          <p:cNvPr id="8" name="Content Placeholder 7" descr="An aerial view of a city&#10;&#10;Description automatically generated with medium confidence">
            <a:extLst>
              <a:ext uri="{FF2B5EF4-FFF2-40B4-BE49-F238E27FC236}">
                <a16:creationId xmlns:a16="http://schemas.microsoft.com/office/drawing/2014/main" id="{405E9D57-43A8-486C-8FEB-B7CF7B5E2C4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5" t="9567" r="7541" b="10752"/>
          <a:stretch/>
        </p:blipFill>
        <p:spPr>
          <a:xfrm>
            <a:off x="4645033" y="2800350"/>
            <a:ext cx="4041648" cy="1793875"/>
          </a:xfrm>
          <a:ln w="12700">
            <a:solidFill>
              <a:schemeClr val="tx2"/>
            </a:solidFill>
          </a:ln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BEDC804D-64FC-4002-949F-2179559CC8E5}"/>
              </a:ext>
            </a:extLst>
          </p:cNvPr>
          <p:cNvSpPr txBox="1">
            <a:spLocks/>
          </p:cNvSpPr>
          <p:nvPr/>
        </p:nvSpPr>
        <p:spPr>
          <a:xfrm>
            <a:off x="4645763" y="1063627"/>
            <a:ext cx="4040188" cy="3443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lnSpc>
                <a:spcPts val="3400"/>
              </a:lnSpc>
              <a:spcBef>
                <a:spcPts val="0"/>
              </a:spcBef>
              <a:buClr>
                <a:srgbClr val="0074A1"/>
              </a:buClr>
              <a:buSzPct val="80000"/>
              <a:buFont typeface="Wingdings" pitchFamily="2" charset="2"/>
              <a:buChar char="Ü"/>
              <a:defRPr sz="2400" kern="1200">
                <a:solidFill>
                  <a:srgbClr val="6465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55663" indent="-392113" algn="l" defTabSz="914400" rtl="0" eaLnBrk="1" latinLnBrk="0" hangingPunct="1">
              <a:lnSpc>
                <a:spcPts val="3000"/>
              </a:lnSpc>
              <a:spcBef>
                <a:spcPts val="600"/>
              </a:spcBef>
              <a:buClr>
                <a:srgbClr val="0074A1"/>
              </a:buClr>
              <a:buSzPct val="90000"/>
              <a:buFont typeface="Wingdings" pitchFamily="2" charset="2"/>
              <a:buChar char="q"/>
              <a:defRPr sz="2000" kern="1200">
                <a:solidFill>
                  <a:srgbClr val="6465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50" indent="-344488" algn="l" defTabSz="914400" rtl="0" eaLnBrk="1" latinLnBrk="0" hangingPunct="1">
              <a:lnSpc>
                <a:spcPts val="2600"/>
              </a:lnSpc>
              <a:spcBef>
                <a:spcPts val="600"/>
              </a:spcBef>
              <a:buClr>
                <a:srgbClr val="646569"/>
              </a:buClr>
              <a:buSzPct val="90000"/>
              <a:buFont typeface="Wingdings" pitchFamily="2" charset="2"/>
              <a:buChar char=""/>
              <a:defRPr sz="1800" kern="1200">
                <a:solidFill>
                  <a:srgbClr val="6465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84313" indent="-284163" algn="l" defTabSz="914400" rtl="0" eaLnBrk="1" latinLnBrk="0" hangingPunct="1">
              <a:lnSpc>
                <a:spcPts val="2200"/>
              </a:lnSpc>
              <a:spcBef>
                <a:spcPts val="600"/>
              </a:spcBef>
              <a:buFont typeface="Wingdings" pitchFamily="2" charset="2"/>
              <a:buChar char="Ø"/>
              <a:defRPr sz="1600" kern="1200">
                <a:solidFill>
                  <a:srgbClr val="6465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09738" indent="-225425" algn="l" defTabSz="914400" rtl="0" eaLnBrk="1" latinLnBrk="0" hangingPunct="1">
              <a:lnSpc>
                <a:spcPts val="22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rgbClr val="6465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US" sz="2000" dirty="0"/>
              <a:t>Separate from Fair</a:t>
            </a:r>
          </a:p>
          <a:p>
            <a:pPr>
              <a:lnSpc>
                <a:spcPct val="125000"/>
              </a:lnSpc>
            </a:pPr>
            <a:r>
              <a:rPr lang="en-US" sz="2000" dirty="0"/>
              <a:t>Shared Parking Lot</a:t>
            </a:r>
          </a:p>
          <a:p>
            <a:pPr lvl="1">
              <a:lnSpc>
                <a:spcPct val="125000"/>
              </a:lnSpc>
            </a:pPr>
            <a:r>
              <a:rPr lang="en-US" sz="1600" dirty="0">
                <a:solidFill>
                  <a:schemeClr val="bg2"/>
                </a:solidFill>
              </a:rPr>
              <a:t>premier parking</a:t>
            </a:r>
          </a:p>
          <a:p>
            <a:pPr lvl="1">
              <a:lnSpc>
                <a:spcPct val="125000"/>
              </a:lnSpc>
            </a:pPr>
            <a:r>
              <a:rPr lang="en-US" sz="1600" dirty="0">
                <a:solidFill>
                  <a:schemeClr val="bg2"/>
                </a:solidFill>
              </a:rPr>
              <a:t>ADA/shuttle parking</a:t>
            </a:r>
          </a:p>
        </p:txBody>
      </p:sp>
    </p:spTree>
    <p:extLst>
      <p:ext uri="{BB962C8B-B14F-4D97-AF65-F5344CB8AC3E}">
        <p14:creationId xmlns:p14="http://schemas.microsoft.com/office/powerpoint/2010/main" val="513661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2508FFF9-1BFA-4508-BB5A-E696AD30C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199" y="1150938"/>
            <a:ext cx="5861351" cy="3443287"/>
          </a:xfrm>
        </p:spPr>
        <p:txBody>
          <a:bodyPr>
            <a:normAutofit lnSpcReduction="10000"/>
          </a:bodyPr>
          <a:lstStyle/>
          <a:p>
            <a:pPr>
              <a:lnSpc>
                <a:spcPct val="145000"/>
              </a:lnSpc>
            </a:pPr>
            <a:r>
              <a:rPr lang="en-US" sz="2000" dirty="0"/>
              <a:t>TMC Works with MCV</a:t>
            </a:r>
          </a:p>
          <a:p>
            <a:pPr>
              <a:lnSpc>
                <a:spcPct val="145000"/>
              </a:lnSpc>
            </a:pPr>
            <a:r>
              <a:rPr lang="en-US" sz="2000" dirty="0"/>
              <a:t>MCV Works with Staff on Fairgrounds</a:t>
            </a:r>
          </a:p>
          <a:p>
            <a:pPr lvl="1">
              <a:lnSpc>
                <a:spcPct val="145000"/>
              </a:lnSpc>
            </a:pPr>
            <a:r>
              <a:rPr lang="en-US" sz="1600" dirty="0">
                <a:solidFill>
                  <a:schemeClr val="bg2"/>
                </a:solidFill>
              </a:rPr>
              <a:t>police, parking, signals, drones, HELP and tow trucks</a:t>
            </a:r>
          </a:p>
          <a:p>
            <a:pPr>
              <a:lnSpc>
                <a:spcPct val="145000"/>
              </a:lnSpc>
            </a:pPr>
            <a:r>
              <a:rPr lang="en-US" sz="2000" dirty="0"/>
              <a:t>Scenario Based Traffic Management Plan</a:t>
            </a:r>
          </a:p>
          <a:p>
            <a:pPr lvl="1">
              <a:lnSpc>
                <a:spcPct val="145000"/>
              </a:lnSpc>
            </a:pPr>
            <a:r>
              <a:rPr lang="en-US" sz="1600" dirty="0">
                <a:solidFill>
                  <a:schemeClr val="bg2"/>
                </a:solidFill>
              </a:rPr>
              <a:t>message boards, signal timing, HAR messages</a:t>
            </a:r>
          </a:p>
          <a:p>
            <a:pPr>
              <a:lnSpc>
                <a:spcPct val="145000"/>
              </a:lnSpc>
            </a:pPr>
            <a:r>
              <a:rPr lang="en-US" sz="2000" dirty="0"/>
              <a:t>Keep Interstate Traffic Flowing</a:t>
            </a:r>
          </a:p>
          <a:p>
            <a:pPr lvl="1">
              <a:lnSpc>
                <a:spcPct val="145000"/>
              </a:lnSpc>
            </a:pPr>
            <a:r>
              <a:rPr lang="en-US" sz="1600" dirty="0">
                <a:solidFill>
                  <a:schemeClr val="bg2"/>
                </a:solidFill>
              </a:rPr>
              <a:t>clear minor incidents to reduce queues and secondary incidents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B7C18D-5DF6-4C61-8D60-A60B49970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Role of NYSDOT</a:t>
            </a:r>
          </a:p>
        </p:txBody>
      </p:sp>
      <p:graphicFrame>
        <p:nvGraphicFramePr>
          <p:cNvPr id="24" name="Content Placeholder 23">
            <a:extLst>
              <a:ext uri="{FF2B5EF4-FFF2-40B4-BE49-F238E27FC236}">
                <a16:creationId xmlns:a16="http://schemas.microsoft.com/office/drawing/2014/main" id="{C14ADCEC-322A-496F-BF76-7EEBB66A5079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983147146"/>
              </p:ext>
            </p:extLst>
          </p:nvPr>
        </p:nvGraphicFramePr>
        <p:xfrm>
          <a:off x="6089904" y="1181689"/>
          <a:ext cx="2596896" cy="1691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6" name="Group 35">
            <a:extLst>
              <a:ext uri="{FF2B5EF4-FFF2-40B4-BE49-F238E27FC236}">
                <a16:creationId xmlns:a16="http://schemas.microsoft.com/office/drawing/2014/main" id="{E993079F-847C-4DE6-9DC3-A6EFF5A5334E}"/>
              </a:ext>
            </a:extLst>
          </p:cNvPr>
          <p:cNvGrpSpPr/>
          <p:nvPr/>
        </p:nvGrpSpPr>
        <p:grpSpPr>
          <a:xfrm flipV="1">
            <a:off x="6646144" y="2897357"/>
            <a:ext cx="1480185" cy="1656528"/>
            <a:chOff x="5924498" y="3038153"/>
            <a:chExt cx="1480185" cy="165652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9C17D2B-7944-4ABC-8044-1D7CE470B4D3}"/>
                </a:ext>
              </a:extLst>
            </p:cNvPr>
            <p:cNvSpPr/>
            <p:nvPr/>
          </p:nvSpPr>
          <p:spPr>
            <a:xfrm>
              <a:off x="5982649" y="3082337"/>
              <a:ext cx="1363884" cy="473659"/>
            </a:xfrm>
            <a:prstGeom prst="ellipse">
              <a:avLst/>
            </a:prstGeom>
          </p:spPr>
          <p:style>
            <a:lnRef idx="0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EC144A9-D5CB-4DFD-A391-0CD4D2B482B7}"/>
                </a:ext>
              </a:extLst>
            </p:cNvPr>
            <p:cNvSpPr/>
            <p:nvPr/>
          </p:nvSpPr>
          <p:spPr>
            <a:xfrm flipV="1">
              <a:off x="6032340" y="4377499"/>
              <a:ext cx="1268730" cy="317182"/>
            </a:xfrm>
            <a:custGeom>
              <a:avLst/>
              <a:gdLst>
                <a:gd name="connsiteX0" fmla="*/ 0 w 1268730"/>
                <a:gd name="connsiteY0" fmla="*/ 0 h 317182"/>
                <a:gd name="connsiteX1" fmla="*/ 1268730 w 1268730"/>
                <a:gd name="connsiteY1" fmla="*/ 0 h 317182"/>
                <a:gd name="connsiteX2" fmla="*/ 1268730 w 1268730"/>
                <a:gd name="connsiteY2" fmla="*/ 317182 h 317182"/>
                <a:gd name="connsiteX3" fmla="*/ 0 w 1268730"/>
                <a:gd name="connsiteY3" fmla="*/ 317182 h 317182"/>
                <a:gd name="connsiteX4" fmla="*/ 0 w 1268730"/>
                <a:gd name="connsiteY4" fmla="*/ 0 h 3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730" h="317182">
                  <a:moveTo>
                    <a:pt x="0" y="0"/>
                  </a:moveTo>
                  <a:lnTo>
                    <a:pt x="1268730" y="0"/>
                  </a:lnTo>
                  <a:lnTo>
                    <a:pt x="1268730" y="317182"/>
                  </a:lnTo>
                  <a:lnTo>
                    <a:pt x="0" y="31718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78232" rIns="78232" bIns="78232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MCV</a:t>
              </a: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648F1EC-5A46-4A4C-9AAC-F2C226B3914B}"/>
                </a:ext>
              </a:extLst>
            </p:cNvPr>
            <p:cNvSpPr/>
            <p:nvPr/>
          </p:nvSpPr>
          <p:spPr>
            <a:xfrm flipV="1">
              <a:off x="6478511" y="3592578"/>
              <a:ext cx="475773" cy="475773"/>
            </a:xfrm>
            <a:custGeom>
              <a:avLst/>
              <a:gdLst>
                <a:gd name="connsiteX0" fmla="*/ 0 w 475773"/>
                <a:gd name="connsiteY0" fmla="*/ 237887 h 475773"/>
                <a:gd name="connsiteX1" fmla="*/ 237887 w 475773"/>
                <a:gd name="connsiteY1" fmla="*/ 0 h 475773"/>
                <a:gd name="connsiteX2" fmla="*/ 475774 w 475773"/>
                <a:gd name="connsiteY2" fmla="*/ 237887 h 475773"/>
                <a:gd name="connsiteX3" fmla="*/ 237887 w 475773"/>
                <a:gd name="connsiteY3" fmla="*/ 475774 h 475773"/>
                <a:gd name="connsiteX4" fmla="*/ 0 w 475773"/>
                <a:gd name="connsiteY4" fmla="*/ 237887 h 47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773" h="475773">
                  <a:moveTo>
                    <a:pt x="0" y="237887"/>
                  </a:moveTo>
                  <a:cubicBezTo>
                    <a:pt x="0" y="106506"/>
                    <a:pt x="106506" y="0"/>
                    <a:pt x="237887" y="0"/>
                  </a:cubicBezTo>
                  <a:cubicBezTo>
                    <a:pt x="369268" y="0"/>
                    <a:pt x="475774" y="106506"/>
                    <a:pt x="475774" y="237887"/>
                  </a:cubicBezTo>
                  <a:cubicBezTo>
                    <a:pt x="475774" y="369268"/>
                    <a:pt x="369268" y="475774"/>
                    <a:pt x="237887" y="475774"/>
                  </a:cubicBezTo>
                  <a:cubicBezTo>
                    <a:pt x="106506" y="475774"/>
                    <a:pt x="0" y="369268"/>
                    <a:pt x="0" y="237887"/>
                  </a:cubicBezTo>
                  <a:close/>
                </a:path>
              </a:pathLst>
            </a:cu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9835" tIns="79835" rIns="79835" bIns="79835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800" kern="1200" dirty="0"/>
                <a:t>Field Crews</a:t>
              </a: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B9D3031-F7CC-4823-833B-217297893739}"/>
                </a:ext>
              </a:extLst>
            </p:cNvPr>
            <p:cNvSpPr/>
            <p:nvPr/>
          </p:nvSpPr>
          <p:spPr>
            <a:xfrm flipV="1">
              <a:off x="6138068" y="3235642"/>
              <a:ext cx="475773" cy="475773"/>
            </a:xfrm>
            <a:custGeom>
              <a:avLst/>
              <a:gdLst>
                <a:gd name="connsiteX0" fmla="*/ 0 w 475773"/>
                <a:gd name="connsiteY0" fmla="*/ 237887 h 475773"/>
                <a:gd name="connsiteX1" fmla="*/ 237887 w 475773"/>
                <a:gd name="connsiteY1" fmla="*/ 0 h 475773"/>
                <a:gd name="connsiteX2" fmla="*/ 475774 w 475773"/>
                <a:gd name="connsiteY2" fmla="*/ 237887 h 475773"/>
                <a:gd name="connsiteX3" fmla="*/ 237887 w 475773"/>
                <a:gd name="connsiteY3" fmla="*/ 475774 h 475773"/>
                <a:gd name="connsiteX4" fmla="*/ 0 w 475773"/>
                <a:gd name="connsiteY4" fmla="*/ 237887 h 47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773" h="475773">
                  <a:moveTo>
                    <a:pt x="0" y="237887"/>
                  </a:moveTo>
                  <a:cubicBezTo>
                    <a:pt x="0" y="106506"/>
                    <a:pt x="106506" y="0"/>
                    <a:pt x="237887" y="0"/>
                  </a:cubicBezTo>
                  <a:cubicBezTo>
                    <a:pt x="369268" y="0"/>
                    <a:pt x="475774" y="106506"/>
                    <a:pt x="475774" y="237887"/>
                  </a:cubicBezTo>
                  <a:cubicBezTo>
                    <a:pt x="475774" y="369268"/>
                    <a:pt x="369268" y="475774"/>
                    <a:pt x="237887" y="475774"/>
                  </a:cubicBezTo>
                  <a:cubicBezTo>
                    <a:pt x="106506" y="475774"/>
                    <a:pt x="0" y="369268"/>
                    <a:pt x="0" y="237887"/>
                  </a:cubicBezTo>
                  <a:close/>
                </a:path>
              </a:pathLst>
            </a:cu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9835" tIns="79835" rIns="79835" bIns="79835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800" kern="1200" dirty="0"/>
                <a:t>Police</a:t>
              </a: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5F4B81B-1205-46E0-AD5F-27076EA37A73}"/>
                </a:ext>
              </a:extLst>
            </p:cNvPr>
            <p:cNvSpPr/>
            <p:nvPr/>
          </p:nvSpPr>
          <p:spPr>
            <a:xfrm flipV="1">
              <a:off x="6624414" y="3120611"/>
              <a:ext cx="475773" cy="475773"/>
            </a:xfrm>
            <a:custGeom>
              <a:avLst/>
              <a:gdLst>
                <a:gd name="connsiteX0" fmla="*/ 0 w 475773"/>
                <a:gd name="connsiteY0" fmla="*/ 237887 h 475773"/>
                <a:gd name="connsiteX1" fmla="*/ 237887 w 475773"/>
                <a:gd name="connsiteY1" fmla="*/ 0 h 475773"/>
                <a:gd name="connsiteX2" fmla="*/ 475774 w 475773"/>
                <a:gd name="connsiteY2" fmla="*/ 237887 h 475773"/>
                <a:gd name="connsiteX3" fmla="*/ 237887 w 475773"/>
                <a:gd name="connsiteY3" fmla="*/ 475774 h 475773"/>
                <a:gd name="connsiteX4" fmla="*/ 0 w 475773"/>
                <a:gd name="connsiteY4" fmla="*/ 237887 h 47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773" h="475773">
                  <a:moveTo>
                    <a:pt x="0" y="237887"/>
                  </a:moveTo>
                  <a:cubicBezTo>
                    <a:pt x="0" y="106506"/>
                    <a:pt x="106506" y="0"/>
                    <a:pt x="237887" y="0"/>
                  </a:cubicBezTo>
                  <a:cubicBezTo>
                    <a:pt x="369268" y="0"/>
                    <a:pt x="475774" y="106506"/>
                    <a:pt x="475774" y="237887"/>
                  </a:cubicBezTo>
                  <a:cubicBezTo>
                    <a:pt x="475774" y="369268"/>
                    <a:pt x="369268" y="475774"/>
                    <a:pt x="237887" y="475774"/>
                  </a:cubicBezTo>
                  <a:cubicBezTo>
                    <a:pt x="106506" y="475774"/>
                    <a:pt x="0" y="369268"/>
                    <a:pt x="0" y="237887"/>
                  </a:cubicBezTo>
                  <a:close/>
                </a:path>
              </a:pathLst>
            </a:cu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9835" tIns="79835" rIns="79835" bIns="79835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800" kern="1200" dirty="0"/>
                <a:t>NYS Fair</a:t>
              </a:r>
            </a:p>
          </p:txBody>
        </p:sp>
        <p:sp>
          <p:nvSpPr>
            <p:cNvPr id="43" name="Shape 42">
              <a:extLst>
                <a:ext uri="{FF2B5EF4-FFF2-40B4-BE49-F238E27FC236}">
                  <a16:creationId xmlns:a16="http://schemas.microsoft.com/office/drawing/2014/main" id="{3791327B-CAB4-4EA5-90E7-FFEBA2DFD8DB}"/>
                </a:ext>
              </a:extLst>
            </p:cNvPr>
            <p:cNvSpPr/>
            <p:nvPr/>
          </p:nvSpPr>
          <p:spPr>
            <a:xfrm>
              <a:off x="5924498" y="3038153"/>
              <a:ext cx="1480185" cy="1184148"/>
            </a:xfrm>
            <a:prstGeom prst="funnel">
              <a:avLst/>
            </a:prstGeom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</p:grpSp>
      <p:sp>
        <p:nvSpPr>
          <p:cNvPr id="44" name="Arrow: Curved Left 43">
            <a:extLst>
              <a:ext uri="{FF2B5EF4-FFF2-40B4-BE49-F238E27FC236}">
                <a16:creationId xmlns:a16="http://schemas.microsoft.com/office/drawing/2014/main" id="{F14AD2EC-9514-45C7-949B-A9A2F057D699}"/>
              </a:ext>
            </a:extLst>
          </p:cNvPr>
          <p:cNvSpPr/>
          <p:nvPr/>
        </p:nvSpPr>
        <p:spPr>
          <a:xfrm>
            <a:off x="7606998" y="2647950"/>
            <a:ext cx="262858" cy="457200"/>
          </a:xfrm>
          <a:prstGeom prst="curvedLeftArrow">
            <a:avLst/>
          </a:prstGeom>
          <a:solidFill>
            <a:schemeClr val="tx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Arrow: Curved Left 44">
            <a:extLst>
              <a:ext uri="{FF2B5EF4-FFF2-40B4-BE49-F238E27FC236}">
                <a16:creationId xmlns:a16="http://schemas.microsoft.com/office/drawing/2014/main" id="{A2FF6712-6D89-4852-9460-2B161E1B2A24}"/>
              </a:ext>
            </a:extLst>
          </p:cNvPr>
          <p:cNvSpPr/>
          <p:nvPr/>
        </p:nvSpPr>
        <p:spPr>
          <a:xfrm flipH="1" flipV="1">
            <a:off x="6908705" y="2649806"/>
            <a:ext cx="262858" cy="457200"/>
          </a:xfrm>
          <a:prstGeom prst="curvedLeftArrow">
            <a:avLst/>
          </a:prstGeom>
          <a:solidFill>
            <a:srgbClr val="F3A83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Arrow: Up-Down 46">
            <a:extLst>
              <a:ext uri="{FF2B5EF4-FFF2-40B4-BE49-F238E27FC236}">
                <a16:creationId xmlns:a16="http://schemas.microsoft.com/office/drawing/2014/main" id="{6C8857BE-369C-4E6D-92F8-7B599AE8C04A}"/>
              </a:ext>
            </a:extLst>
          </p:cNvPr>
          <p:cNvSpPr/>
          <p:nvPr/>
        </p:nvSpPr>
        <p:spPr>
          <a:xfrm>
            <a:off x="7274981" y="3108212"/>
            <a:ext cx="228598" cy="292608"/>
          </a:xfrm>
          <a:prstGeom prst="upDownArrow">
            <a:avLst/>
          </a:pr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946601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E5678F-037B-41B0-9C07-80BD6F829D5B}"/>
              </a:ext>
            </a:extLst>
          </p:cNvPr>
          <p:cNvSpPr txBox="1"/>
          <p:nvPr/>
        </p:nvSpPr>
        <p:spPr>
          <a:xfrm>
            <a:off x="24653" y="2190750"/>
            <a:ext cx="533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HELP TRUCKS AT THE STATE FAIR</a:t>
            </a:r>
          </a:p>
        </p:txBody>
      </p:sp>
    </p:spTree>
    <p:extLst>
      <p:ext uri="{BB962C8B-B14F-4D97-AF65-F5344CB8AC3E}">
        <p14:creationId xmlns:p14="http://schemas.microsoft.com/office/powerpoint/2010/main" val="105620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C55D2AC-B5AF-4E47-AD5B-519B8B285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74" y="1140881"/>
            <a:ext cx="4041648" cy="34432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697FD3-C1A8-4B47-B7A0-A157CA3069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2"/>
          <a:stretch/>
        </p:blipFill>
        <p:spPr>
          <a:xfrm>
            <a:off x="-2722" y="1150938"/>
            <a:ext cx="9149443" cy="34432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F12FE8-E6A6-4407-A2A3-EC01B7B94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Program Details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A8555B-41A3-4F41-AEB3-92E380CE5A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33" y="1150938"/>
            <a:ext cx="4041775" cy="3443287"/>
          </a:xfrm>
        </p:spPr>
        <p:txBody>
          <a:bodyPr>
            <a:normAutofit fontScale="92500"/>
          </a:bodyPr>
          <a:lstStyle/>
          <a:p>
            <a:pPr>
              <a:lnSpc>
                <a:spcPct val="145000"/>
              </a:lnSpc>
            </a:pPr>
            <a:r>
              <a:rPr lang="en-US" sz="2200" dirty="0"/>
              <a:t>Three Trucks During the Fair</a:t>
            </a:r>
          </a:p>
          <a:p>
            <a:pPr lvl="1">
              <a:lnSpc>
                <a:spcPct val="145000"/>
              </a:lnSpc>
            </a:pPr>
            <a:r>
              <a:rPr lang="en-US" sz="1700" dirty="0">
                <a:solidFill>
                  <a:schemeClr val="tx2"/>
                </a:solidFill>
              </a:rPr>
              <a:t>borrowing resources since 2007</a:t>
            </a:r>
          </a:p>
          <a:p>
            <a:pPr>
              <a:lnSpc>
                <a:spcPct val="145000"/>
              </a:lnSpc>
            </a:pPr>
            <a:r>
              <a:rPr lang="en-US" sz="2200" dirty="0"/>
              <a:t>Reduce Congestion</a:t>
            </a:r>
          </a:p>
          <a:p>
            <a:pPr lvl="1">
              <a:lnSpc>
                <a:spcPct val="145000"/>
              </a:lnSpc>
            </a:pPr>
            <a:r>
              <a:rPr lang="en-US" sz="1700" dirty="0">
                <a:solidFill>
                  <a:schemeClr val="tx2"/>
                </a:solidFill>
              </a:rPr>
              <a:t>safe and rapid removal of vehicles from road</a:t>
            </a:r>
          </a:p>
          <a:p>
            <a:pPr>
              <a:lnSpc>
                <a:spcPct val="145000"/>
              </a:lnSpc>
            </a:pPr>
            <a:r>
              <a:rPr lang="en-US" sz="2200" dirty="0"/>
              <a:t>Dispatched by TMC</a:t>
            </a:r>
          </a:p>
          <a:p>
            <a:pPr lvl="1">
              <a:lnSpc>
                <a:spcPct val="145000"/>
              </a:lnSpc>
            </a:pPr>
            <a:r>
              <a:rPr lang="en-US" sz="1700" dirty="0">
                <a:solidFill>
                  <a:schemeClr val="tx2"/>
                </a:solidFill>
              </a:rPr>
              <a:t>monitored by MCV</a:t>
            </a:r>
          </a:p>
        </p:txBody>
      </p:sp>
      <p:pic>
        <p:nvPicPr>
          <p:cNvPr id="8" name="Picture 7" descr="A high angle view of cars on a road&#10;&#10;Description automatically generated with medium confidence">
            <a:extLst>
              <a:ext uri="{FF2B5EF4-FFF2-40B4-BE49-F238E27FC236}">
                <a16:creationId xmlns:a16="http://schemas.microsoft.com/office/drawing/2014/main" id="{3F91BC6E-AB34-4253-BBD9-7DF1E991C7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78" y="2038350"/>
            <a:ext cx="2743200" cy="2114557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968984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F501F-7AAA-4C85-ADFC-BA474D146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Additional Hours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A780E-3F6C-4D2C-A44B-7E64EE6DFB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150938"/>
            <a:ext cx="4040188" cy="344328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Weekdays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two trucks 6:30 am to 22:00 pm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one truck 12:00 pm to 8:30 pm</a:t>
            </a:r>
          </a:p>
          <a:p>
            <a:r>
              <a:rPr lang="en-US" dirty="0"/>
              <a:t>Weekends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two trucks 10:30 am to 11:00 pm</a:t>
            </a:r>
          </a:p>
          <a:p>
            <a:r>
              <a:rPr lang="en-US" dirty="0"/>
              <a:t>Additional Supervisor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C9A707F-3AEB-402F-A11B-4ABCE35A38FC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725643857"/>
              </p:ext>
            </p:extLst>
          </p:nvPr>
        </p:nvGraphicFramePr>
        <p:xfrm>
          <a:off x="4646614" y="1155167"/>
          <a:ext cx="4041648" cy="158496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524802925"/>
                    </a:ext>
                  </a:extLst>
                </a:gridCol>
                <a:gridCol w="722376">
                  <a:extLst>
                    <a:ext uri="{9D8B030D-6E8A-4147-A177-3AD203B41FA5}">
                      <a16:colId xmlns:a16="http://schemas.microsoft.com/office/drawing/2014/main" val="267771462"/>
                    </a:ext>
                  </a:extLst>
                </a:gridCol>
                <a:gridCol w="841248">
                  <a:extLst>
                    <a:ext uri="{9D8B030D-6E8A-4147-A177-3AD203B41FA5}">
                      <a16:colId xmlns:a16="http://schemas.microsoft.com/office/drawing/2014/main" val="510745"/>
                    </a:ext>
                  </a:extLst>
                </a:gridCol>
                <a:gridCol w="722376">
                  <a:extLst>
                    <a:ext uri="{9D8B030D-6E8A-4147-A177-3AD203B41FA5}">
                      <a16:colId xmlns:a16="http://schemas.microsoft.com/office/drawing/2014/main" val="4277261198"/>
                    </a:ext>
                  </a:extLst>
                </a:gridCol>
                <a:gridCol w="841248">
                  <a:extLst>
                    <a:ext uri="{9D8B030D-6E8A-4147-A177-3AD203B41FA5}">
                      <a16:colId xmlns:a16="http://schemas.microsoft.com/office/drawing/2014/main" val="2695404532"/>
                    </a:ext>
                  </a:extLst>
                </a:gridCol>
              </a:tblGrid>
              <a:tr h="299662">
                <a:tc rowSpan="2">
                  <a:txBody>
                    <a:bodyPr/>
                    <a:lstStyle/>
                    <a:p>
                      <a:pPr algn="ctr"/>
                      <a:endParaRPr lang="en-US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Weekday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Weekend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393953"/>
                  </a:ext>
                </a:extLst>
              </a:tr>
              <a:tr h="517598">
                <a:tc vMerge="1">
                  <a:txBody>
                    <a:bodyPr/>
                    <a:lstStyle/>
                    <a:p>
                      <a:pPr algn="ctr"/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Non-Fair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During Fair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Non-Fair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During Fair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232618"/>
                  </a:ext>
                </a:extLst>
              </a:tr>
              <a:tr h="29966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Drivers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235013"/>
                  </a:ext>
                </a:extLst>
              </a:tr>
              <a:tr h="29966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Hours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364338"/>
                  </a:ext>
                </a:extLst>
              </a:tr>
            </a:tbl>
          </a:graphicData>
        </a:graphic>
      </p:graphicFrame>
      <p:pic>
        <p:nvPicPr>
          <p:cNvPr id="13" name="Picture 12" descr="A white and red truck&#10;&#10;Description automatically generated with low confidence">
            <a:extLst>
              <a:ext uri="{FF2B5EF4-FFF2-40B4-BE49-F238E27FC236}">
                <a16:creationId xmlns:a16="http://schemas.microsoft.com/office/drawing/2014/main" id="{6EDBCC14-485F-4DA1-B6B5-D060261312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59"/>
          <a:stretch/>
        </p:blipFill>
        <p:spPr>
          <a:xfrm>
            <a:off x="4646614" y="2831667"/>
            <a:ext cx="4041648" cy="1762558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958443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0DE5F-BBF9-4A3D-85BF-D0472AA79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Extended Beats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BFB3DC-F02A-46B8-8665-738B15726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199" y="1150938"/>
            <a:ext cx="5705505" cy="3443287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sz="2000" dirty="0"/>
              <a:t>Primary Beat – Normal Route</a:t>
            </a:r>
          </a:p>
          <a:p>
            <a:pPr>
              <a:lnSpc>
                <a:spcPct val="125000"/>
              </a:lnSpc>
            </a:pPr>
            <a:r>
              <a:rPr lang="en-US" sz="2000" dirty="0"/>
              <a:t>Alternate Beat – Focus on Fairgrounds</a:t>
            </a:r>
          </a:p>
          <a:p>
            <a:pPr lvl="1">
              <a:lnSpc>
                <a:spcPct val="125000"/>
              </a:lnSpc>
            </a:pPr>
            <a:r>
              <a:rPr lang="en-US" sz="1600" dirty="0">
                <a:solidFill>
                  <a:schemeClr val="tx2"/>
                </a:solidFill>
              </a:rPr>
              <a:t>alternate beats at busy Fair times</a:t>
            </a:r>
          </a:p>
          <a:p>
            <a:pPr>
              <a:lnSpc>
                <a:spcPct val="125000"/>
              </a:lnSpc>
            </a:pPr>
            <a:r>
              <a:rPr lang="en-US" sz="2000" dirty="0"/>
              <a:t>Increase Safety &amp; Decrease Delay near Fair</a:t>
            </a:r>
          </a:p>
          <a:p>
            <a:endParaRPr lang="en-US" dirty="0"/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307B4A3E-251F-4516-83B9-9F4E481564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127" y="2870581"/>
            <a:ext cx="4041648" cy="1940221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pic>
        <p:nvPicPr>
          <p:cNvPr id="14" name="Picture 13" descr="Map&#10;&#10;Description automatically generated">
            <a:extLst>
              <a:ext uri="{FF2B5EF4-FFF2-40B4-BE49-F238E27FC236}">
                <a16:creationId xmlns:a16="http://schemas.microsoft.com/office/drawing/2014/main" id="{BF865E1A-4A44-4063-9E33-031408EB01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26"/>
          <a:stretch/>
        </p:blipFill>
        <p:spPr>
          <a:xfrm>
            <a:off x="6308898" y="1146937"/>
            <a:ext cx="2377902" cy="3447288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166924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Chart, pie chart&#10;&#10;Description automatically generated">
            <a:extLst>
              <a:ext uri="{FF2B5EF4-FFF2-40B4-BE49-F238E27FC236}">
                <a16:creationId xmlns:a16="http://schemas.microsoft.com/office/drawing/2014/main" id="{2E15A0DC-23F5-4709-B6CB-7C4E5082CE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6" y="1147576"/>
            <a:ext cx="2011680" cy="1408176"/>
          </a:xfrm>
          <a:ln w="12700">
            <a:solidFill>
              <a:schemeClr val="tx2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63BEB9-2227-445C-B147-C61836681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State Fair Statistics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C960B-33C7-4F5E-8B5D-FB064FCA8B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33" y="1150938"/>
            <a:ext cx="4041775" cy="3443287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2000" dirty="0"/>
              <a:t>12 Assist per Day during Fair</a:t>
            </a:r>
          </a:p>
          <a:p>
            <a:pPr lvl="1">
              <a:lnSpc>
                <a:spcPct val="125000"/>
              </a:lnSpc>
            </a:pPr>
            <a:r>
              <a:rPr lang="en-US" sz="1600" dirty="0">
                <a:solidFill>
                  <a:schemeClr val="bg2"/>
                </a:solidFill>
              </a:rPr>
              <a:t>7.5 per day during non-Fair</a:t>
            </a:r>
          </a:p>
          <a:p>
            <a:pPr>
              <a:lnSpc>
                <a:spcPct val="125000"/>
              </a:lnSpc>
            </a:pPr>
            <a:r>
              <a:rPr lang="en-US" sz="2000" dirty="0"/>
              <a:t>70% for Dispatched Vehicle</a:t>
            </a:r>
          </a:p>
          <a:p>
            <a:pPr>
              <a:lnSpc>
                <a:spcPct val="125000"/>
              </a:lnSpc>
            </a:pPr>
            <a:r>
              <a:rPr lang="en-US" sz="2000" dirty="0"/>
              <a:t>Usually Less Than 5 mins on Scene</a:t>
            </a:r>
          </a:p>
          <a:p>
            <a:pPr>
              <a:lnSpc>
                <a:spcPct val="125000"/>
              </a:lnSpc>
            </a:pPr>
            <a:r>
              <a:rPr lang="en-US" sz="2000" dirty="0"/>
              <a:t>Majority near Fairground</a:t>
            </a:r>
          </a:p>
          <a:p>
            <a:pPr>
              <a:lnSpc>
                <a:spcPct val="125000"/>
              </a:lnSpc>
            </a:pPr>
            <a:r>
              <a:rPr lang="en-US" sz="2000" dirty="0"/>
              <a:t>Evenings are Busiest Time</a:t>
            </a:r>
          </a:p>
        </p:txBody>
      </p:sp>
      <p:pic>
        <p:nvPicPr>
          <p:cNvPr id="10" name="Picture 9" descr="Chart, pie chart&#10;&#10;Description automatically generated">
            <a:extLst>
              <a:ext uri="{FF2B5EF4-FFF2-40B4-BE49-F238E27FC236}">
                <a16:creationId xmlns:a16="http://schemas.microsoft.com/office/drawing/2014/main" id="{72086079-604E-4C86-BD58-B905E56AB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708" y="1147576"/>
            <a:ext cx="2011680" cy="1432650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pic>
        <p:nvPicPr>
          <p:cNvPr id="12" name="Picture 11" descr="A picture containing text, receipt&#10;&#10;Description automatically generated">
            <a:extLst>
              <a:ext uri="{FF2B5EF4-FFF2-40B4-BE49-F238E27FC236}">
                <a16:creationId xmlns:a16="http://schemas.microsoft.com/office/drawing/2014/main" id="{1FB73A21-3149-4403-9629-FFBCE3435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708" y="2737328"/>
            <a:ext cx="2011680" cy="1674462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pic>
        <p:nvPicPr>
          <p:cNvPr id="14" name="Picture 13" descr="Chart, bar chart, histogram&#10;&#10;Description automatically generated">
            <a:extLst>
              <a:ext uri="{FF2B5EF4-FFF2-40B4-BE49-F238E27FC236}">
                <a16:creationId xmlns:a16="http://schemas.microsoft.com/office/drawing/2014/main" id="{897CF490-33A2-40E5-BA30-8D8ED5453F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6" y="2691990"/>
            <a:ext cx="2011680" cy="1719800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4281838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76350"/>
            <a:ext cx="4953000" cy="3200400"/>
          </a:xfrm>
        </p:spPr>
        <p:txBody>
          <a:bodyPr>
            <a:normAutofit lnSpcReduction="10000"/>
          </a:bodyPr>
          <a:lstStyle/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/>
              <a:t>Introduction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/>
              <a:t>NYS HELP Truck Program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/>
              <a:t>The Great New York State Fair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/>
              <a:t>HELP Trucks at the Fair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/>
              <a:t>Conclusions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/>
              <a:t>Questions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-762000" y="514350"/>
            <a:ext cx="3261176" cy="628650"/>
          </a:xfrm>
          <a:prstGeom prst="roundRect">
            <a:avLst>
              <a:gd name="adj" fmla="val 50000"/>
            </a:avLst>
          </a:prstGeom>
          <a:solidFill>
            <a:srgbClr val="F3A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Overview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B4DC9D80-31FB-45F2-A52F-4CF92E5B0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837764"/>
            <a:ext cx="3420219" cy="207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51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E3770-3F92-46B4-BDE6-24F4EFB03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State Fair Feedback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30F079-5BC9-4FA0-B1DB-C784DCD449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150938"/>
            <a:ext cx="4040188" cy="3443287"/>
          </a:xfrm>
        </p:spPr>
        <p:txBody>
          <a:bodyPr>
            <a:normAutofit/>
          </a:bodyPr>
          <a:lstStyle/>
          <a:p>
            <a:pPr>
              <a:lnSpc>
                <a:spcPct val="135000"/>
              </a:lnSpc>
            </a:pPr>
            <a:r>
              <a:rPr lang="en-US" sz="2000" dirty="0"/>
              <a:t>Positive Feedback from All</a:t>
            </a:r>
          </a:p>
          <a:p>
            <a:pPr>
              <a:lnSpc>
                <a:spcPct val="135000"/>
              </a:lnSpc>
            </a:pPr>
            <a:r>
              <a:rPr lang="en-US" sz="2000" dirty="0"/>
              <a:t>All the Drivers Work Well Together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B82F2B5-9DA6-43EA-AAEA-1C1173C555B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1" y="2957046"/>
            <a:ext cx="6981765" cy="1600200"/>
          </a:xfrm>
          <a:ln w="12700">
            <a:solidFill>
              <a:schemeClr val="tx2"/>
            </a:solidFill>
          </a:ln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C00F33A0-1680-4DE5-BEAE-2BE4B85F19C2}"/>
              </a:ext>
            </a:extLst>
          </p:cNvPr>
          <p:cNvSpPr txBox="1">
            <a:spLocks/>
          </p:cNvSpPr>
          <p:nvPr/>
        </p:nvSpPr>
        <p:spPr>
          <a:xfrm>
            <a:off x="4651197" y="1150938"/>
            <a:ext cx="4040188" cy="3443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lnSpc>
                <a:spcPts val="3400"/>
              </a:lnSpc>
              <a:spcBef>
                <a:spcPts val="0"/>
              </a:spcBef>
              <a:buClr>
                <a:srgbClr val="0074A1"/>
              </a:buClr>
              <a:buSzPct val="80000"/>
              <a:buFont typeface="Wingdings" pitchFamily="2" charset="2"/>
              <a:buChar char="Ü"/>
              <a:defRPr sz="2400" kern="1200">
                <a:solidFill>
                  <a:srgbClr val="6465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55663" indent="-392113" algn="l" defTabSz="914400" rtl="0" eaLnBrk="1" latinLnBrk="0" hangingPunct="1">
              <a:lnSpc>
                <a:spcPts val="3000"/>
              </a:lnSpc>
              <a:spcBef>
                <a:spcPts val="600"/>
              </a:spcBef>
              <a:buClr>
                <a:srgbClr val="0074A1"/>
              </a:buClr>
              <a:buSzPct val="90000"/>
              <a:buFont typeface="Wingdings" pitchFamily="2" charset="2"/>
              <a:buChar char="q"/>
              <a:defRPr sz="2000" kern="1200">
                <a:solidFill>
                  <a:srgbClr val="6465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50" indent="-344488" algn="l" defTabSz="914400" rtl="0" eaLnBrk="1" latinLnBrk="0" hangingPunct="1">
              <a:lnSpc>
                <a:spcPts val="2600"/>
              </a:lnSpc>
              <a:spcBef>
                <a:spcPts val="600"/>
              </a:spcBef>
              <a:buClr>
                <a:srgbClr val="646569"/>
              </a:buClr>
              <a:buSzPct val="90000"/>
              <a:buFont typeface="Wingdings" pitchFamily="2" charset="2"/>
              <a:buChar char=""/>
              <a:defRPr sz="1800" kern="1200">
                <a:solidFill>
                  <a:srgbClr val="6465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84313" indent="-284163" algn="l" defTabSz="914400" rtl="0" eaLnBrk="1" latinLnBrk="0" hangingPunct="1">
              <a:lnSpc>
                <a:spcPts val="2200"/>
              </a:lnSpc>
              <a:spcBef>
                <a:spcPts val="600"/>
              </a:spcBef>
              <a:buFont typeface="Wingdings" pitchFamily="2" charset="2"/>
              <a:buChar char="Ø"/>
              <a:defRPr sz="1600" kern="1200">
                <a:solidFill>
                  <a:srgbClr val="6465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09738" indent="-225425" algn="l" defTabSz="914400" rtl="0" eaLnBrk="1" latinLnBrk="0" hangingPunct="1">
              <a:lnSpc>
                <a:spcPts val="22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rgbClr val="6465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5000"/>
              </a:lnSpc>
            </a:pPr>
            <a:r>
              <a:rPr lang="en-US" sz="2000" dirty="0"/>
              <a:t>Same Drivers Each Year</a:t>
            </a:r>
          </a:p>
          <a:p>
            <a:pPr lvl="1">
              <a:lnSpc>
                <a:spcPct val="135000"/>
              </a:lnSpc>
            </a:pPr>
            <a:r>
              <a:rPr lang="en-US" sz="1600" dirty="0">
                <a:solidFill>
                  <a:schemeClr val="tx2"/>
                </a:solidFill>
              </a:rPr>
              <a:t>from outside region</a:t>
            </a:r>
          </a:p>
          <a:p>
            <a:pPr>
              <a:lnSpc>
                <a:spcPct val="135000"/>
              </a:lnSpc>
            </a:pPr>
            <a:r>
              <a:rPr lang="en-US" sz="2000" dirty="0"/>
              <a:t>Similar Procedures Statewide</a:t>
            </a:r>
          </a:p>
          <a:p>
            <a:pPr>
              <a:lnSpc>
                <a:spcPct val="135000"/>
              </a:lnSpc>
            </a:pPr>
            <a:r>
              <a:rPr lang="en-US" sz="2000" dirty="0"/>
              <a:t>Good Customer Surveys</a:t>
            </a:r>
          </a:p>
        </p:txBody>
      </p:sp>
    </p:spTree>
    <p:extLst>
      <p:ext uri="{BB962C8B-B14F-4D97-AF65-F5344CB8AC3E}">
        <p14:creationId xmlns:p14="http://schemas.microsoft.com/office/powerpoint/2010/main" val="1045648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E5678F-037B-41B0-9C07-80BD6F829D5B}"/>
              </a:ext>
            </a:extLst>
          </p:cNvPr>
          <p:cNvSpPr txBox="1"/>
          <p:nvPr/>
        </p:nvSpPr>
        <p:spPr>
          <a:xfrm>
            <a:off x="0" y="2563906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380037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2D9E3-13A7-478F-A4BD-E79A3F2D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 Closing</a:t>
            </a:r>
          </a:p>
        </p:txBody>
      </p:sp>
      <p:pic>
        <p:nvPicPr>
          <p:cNvPr id="8" name="Content Placeholder 7" descr="A person standing next to a fire truck&#10;&#10;Description automatically generated with medium confidence">
            <a:extLst>
              <a:ext uri="{FF2B5EF4-FFF2-40B4-BE49-F238E27FC236}">
                <a16:creationId xmlns:a16="http://schemas.microsoft.com/office/drawing/2014/main" id="{C822766B-92AE-4388-B20E-0EEACC1ACA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" r="2753"/>
          <a:stretch/>
        </p:blipFill>
        <p:spPr>
          <a:xfrm>
            <a:off x="457320" y="1150938"/>
            <a:ext cx="4041648" cy="3206512"/>
          </a:xfrm>
          <a:ln w="12700">
            <a:solidFill>
              <a:schemeClr val="tx2"/>
            </a:solidFill>
          </a:ln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53524C-9746-48FF-97DD-7AF34CBA82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33" y="1150938"/>
            <a:ext cx="4041775" cy="3443287"/>
          </a:xfrm>
        </p:spPr>
        <p:txBody>
          <a:bodyPr>
            <a:normAutofit lnSpcReduction="10000"/>
          </a:bodyPr>
          <a:lstStyle/>
          <a:p>
            <a:pPr>
              <a:lnSpc>
                <a:spcPct val="135000"/>
              </a:lnSpc>
            </a:pPr>
            <a:r>
              <a:rPr lang="en-US" sz="2000" dirty="0"/>
              <a:t>HELP Drivers Work Hard Every Day</a:t>
            </a:r>
          </a:p>
          <a:p>
            <a:pPr lvl="1">
              <a:lnSpc>
                <a:spcPct val="135000"/>
              </a:lnSpc>
            </a:pPr>
            <a:r>
              <a:rPr lang="en-US" sz="1600" dirty="0">
                <a:solidFill>
                  <a:schemeClr val="bg2"/>
                </a:solidFill>
              </a:rPr>
              <a:t>make highways safer and less congested</a:t>
            </a:r>
          </a:p>
          <a:p>
            <a:pPr>
              <a:lnSpc>
                <a:spcPct val="135000"/>
              </a:lnSpc>
            </a:pPr>
            <a:r>
              <a:rPr lang="en-US" sz="2000" dirty="0"/>
              <a:t>Technology Makes Job Easier</a:t>
            </a:r>
          </a:p>
          <a:p>
            <a:pPr lvl="1">
              <a:lnSpc>
                <a:spcPct val="135000"/>
              </a:lnSpc>
            </a:pPr>
            <a:r>
              <a:rPr lang="en-US" sz="1600" dirty="0">
                <a:solidFill>
                  <a:schemeClr val="bg2"/>
                </a:solidFill>
              </a:rPr>
              <a:t>cameras and drones</a:t>
            </a:r>
          </a:p>
          <a:p>
            <a:pPr>
              <a:lnSpc>
                <a:spcPct val="135000"/>
              </a:lnSpc>
            </a:pPr>
            <a:r>
              <a:rPr lang="en-US" sz="2000" dirty="0"/>
              <a:t>Started in 2007 and Always Improving</a:t>
            </a:r>
          </a:p>
          <a:p>
            <a:pPr lvl="1">
              <a:lnSpc>
                <a:spcPct val="135000"/>
              </a:lnSpc>
            </a:pPr>
            <a:r>
              <a:rPr lang="en-US" sz="1600" dirty="0">
                <a:solidFill>
                  <a:schemeClr val="bg2"/>
                </a:solidFill>
              </a:rPr>
              <a:t>no plans to scale back</a:t>
            </a:r>
          </a:p>
        </p:txBody>
      </p:sp>
    </p:spTree>
    <p:extLst>
      <p:ext uri="{BB962C8B-B14F-4D97-AF65-F5344CB8AC3E}">
        <p14:creationId xmlns:p14="http://schemas.microsoft.com/office/powerpoint/2010/main" val="2880899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A99D4-3025-4199-9C45-8406EA8F8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Main Goal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AE199-E256-40AE-B654-B15898DA1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8229600" cy="481012"/>
          </a:xfrm>
        </p:spPr>
        <p:txBody>
          <a:bodyPr>
            <a:normAutofit/>
          </a:bodyPr>
          <a:lstStyle/>
          <a:p>
            <a:r>
              <a:rPr lang="en-US" dirty="0"/>
              <a:t>Minimize Congestion and Improve Operation</a:t>
            </a:r>
          </a:p>
        </p:txBody>
      </p:sp>
      <p:pic>
        <p:nvPicPr>
          <p:cNvPr id="8" name="Picture 7" descr="A picture containing grass, outdoor, scene, track&#10;&#10;Description generated with very high confidence">
            <a:extLst>
              <a:ext uri="{FF2B5EF4-FFF2-40B4-BE49-F238E27FC236}">
                <a16:creationId xmlns:a16="http://schemas.microsoft.com/office/drawing/2014/main" id="{6A826656-C1C6-4783-9CAE-F66D79821D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4"/>
          <a:stretch/>
        </p:blipFill>
        <p:spPr>
          <a:xfrm>
            <a:off x="457188" y="1630829"/>
            <a:ext cx="8229612" cy="2997013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479990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E5678F-037B-41B0-9C07-80BD6F829D5B}"/>
              </a:ext>
            </a:extLst>
          </p:cNvPr>
          <p:cNvSpPr txBox="1"/>
          <p:nvPr/>
        </p:nvSpPr>
        <p:spPr>
          <a:xfrm>
            <a:off x="0" y="2563906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QUESTIONS</a:t>
            </a:r>
          </a:p>
        </p:txBody>
      </p:sp>
      <p:pic>
        <p:nvPicPr>
          <p:cNvPr id="4" name="Picture 3" descr="A picture containing text, transport&#10;&#10;Description automatically generated">
            <a:extLst>
              <a:ext uri="{FF2B5EF4-FFF2-40B4-BE49-F238E27FC236}">
                <a16:creationId xmlns:a16="http://schemas.microsoft.com/office/drawing/2014/main" id="{4EEB6278-4288-4543-AB0F-2EA495F6F1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877" y="971550"/>
            <a:ext cx="5518123" cy="358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00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E5678F-037B-41B0-9C07-80BD6F829D5B}"/>
              </a:ext>
            </a:extLst>
          </p:cNvPr>
          <p:cNvSpPr txBox="1"/>
          <p:nvPr/>
        </p:nvSpPr>
        <p:spPr>
          <a:xfrm>
            <a:off x="19050" y="2419350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799104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iagram, map&#10;&#10;Description automatically generated">
            <a:extLst>
              <a:ext uri="{FF2B5EF4-FFF2-40B4-BE49-F238E27FC236}">
                <a16:creationId xmlns:a16="http://schemas.microsoft.com/office/drawing/2014/main" id="{4AFBC32A-9820-41F0-8952-EEEB0885FF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-1852" r="444" b="1852"/>
          <a:stretch/>
        </p:blipFill>
        <p:spPr>
          <a:xfrm>
            <a:off x="5029200" y="456349"/>
            <a:ext cx="3882430" cy="4114800"/>
          </a:xfrm>
          <a:ln w="12700">
            <a:solidFill>
              <a:schemeClr val="tx2"/>
            </a:solidFill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A45074-4689-48DE-A573-EDD8A52F8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2" y="1282701"/>
            <a:ext cx="3809998" cy="3346451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en-US" sz="2000" dirty="0"/>
              <a:t>Hired in June 2005</a:t>
            </a:r>
          </a:p>
          <a:p>
            <a:pPr marL="742950" lvl="1" indent="-285750">
              <a:lnSpc>
                <a:spcPct val="125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2"/>
                </a:solidFill>
              </a:rPr>
              <a:t>Region 3 – Central New York</a:t>
            </a:r>
          </a:p>
          <a:p>
            <a:pPr marL="742950" lvl="1" indent="-285750">
              <a:lnSpc>
                <a:spcPct val="125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2"/>
                </a:solidFill>
              </a:rPr>
              <a:t>Traffic Safety &amp; Mobility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en-US" sz="2000" dirty="0"/>
              <a:t>TMC Manager in 2015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en-US" sz="2000" dirty="0"/>
              <a:t>HELP Truck Manager in 2017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en-US" sz="2000" dirty="0"/>
              <a:t>ITS Manager in 2020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E1FF58E-23B9-4239-8DD5-2E56F0FA5497}"/>
              </a:ext>
            </a:extLst>
          </p:cNvPr>
          <p:cNvSpPr txBox="1">
            <a:spLocks/>
          </p:cNvSpPr>
          <p:nvPr/>
        </p:nvSpPr>
        <p:spPr>
          <a:xfrm>
            <a:off x="457200" y="457202"/>
            <a:ext cx="8229600" cy="6064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000" b="1" kern="1200">
                <a:solidFill>
                  <a:srgbClr val="41414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/>
              <a:t>My Background</a:t>
            </a:r>
          </a:p>
        </p:txBody>
      </p:sp>
    </p:spTree>
    <p:extLst>
      <p:ext uri="{BB962C8B-B14F-4D97-AF65-F5344CB8AC3E}">
        <p14:creationId xmlns:p14="http://schemas.microsoft.com/office/powerpoint/2010/main" val="3594592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E5678F-037B-41B0-9C07-80BD6F829D5B}"/>
              </a:ext>
            </a:extLst>
          </p:cNvPr>
          <p:cNvSpPr txBox="1"/>
          <p:nvPr/>
        </p:nvSpPr>
        <p:spPr>
          <a:xfrm>
            <a:off x="24653" y="2190750"/>
            <a:ext cx="533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NYS HELP TRUCK</a:t>
            </a:r>
          </a:p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1354126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6B7D9-377B-4C17-923E-A7A2657BE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Program Background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2AE03D-A0AB-4F1B-83A5-97B45DE55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150938"/>
            <a:ext cx="4040188" cy="344328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35000"/>
              </a:lnSpc>
            </a:pPr>
            <a:r>
              <a:rPr lang="en-US" sz="2000" dirty="0"/>
              <a:t>Started in Syracuse 12/1/2017</a:t>
            </a:r>
          </a:p>
          <a:p>
            <a:pPr>
              <a:lnSpc>
                <a:spcPct val="135000"/>
              </a:lnSpc>
            </a:pPr>
            <a:r>
              <a:rPr lang="en-US" sz="2000" dirty="0"/>
              <a:t>Similar Programs Statewide</a:t>
            </a:r>
          </a:p>
          <a:p>
            <a:pPr>
              <a:lnSpc>
                <a:spcPct val="135000"/>
              </a:lnSpc>
            </a:pPr>
            <a:r>
              <a:rPr lang="en-US" sz="2000" dirty="0"/>
              <a:t>Statewide Numbers</a:t>
            </a:r>
          </a:p>
          <a:p>
            <a:pPr lvl="1">
              <a:lnSpc>
                <a:spcPct val="135000"/>
              </a:lnSpc>
            </a:pPr>
            <a:r>
              <a:rPr lang="en-US" sz="1600" dirty="0">
                <a:solidFill>
                  <a:srgbClr val="F3A832"/>
                </a:solidFill>
              </a:rPr>
              <a:t>1500 miles patrolled</a:t>
            </a:r>
          </a:p>
          <a:p>
            <a:pPr lvl="1">
              <a:lnSpc>
                <a:spcPct val="135000"/>
              </a:lnSpc>
            </a:pPr>
            <a:r>
              <a:rPr lang="en-US" sz="1600" dirty="0">
                <a:solidFill>
                  <a:schemeClr val="bg2"/>
                </a:solidFill>
              </a:rPr>
              <a:t>27 different beats</a:t>
            </a:r>
          </a:p>
          <a:p>
            <a:pPr lvl="1">
              <a:lnSpc>
                <a:spcPct val="135000"/>
              </a:lnSpc>
            </a:pPr>
            <a:r>
              <a:rPr lang="en-US" sz="1600" dirty="0">
                <a:solidFill>
                  <a:srgbClr val="F3A832"/>
                </a:solidFill>
              </a:rPr>
              <a:t>100 plus trucks</a:t>
            </a:r>
          </a:p>
          <a:p>
            <a:pPr>
              <a:lnSpc>
                <a:spcPct val="135000"/>
              </a:lnSpc>
            </a:pPr>
            <a:r>
              <a:rPr lang="en-US" sz="2000" dirty="0"/>
              <a:t>Coordination, Dispatching &amp; Monitoring handled by Regional </a:t>
            </a:r>
            <a:r>
              <a:rPr lang="en-US" sz="2000" dirty="0" err="1"/>
              <a:t>TMCs</a:t>
            </a:r>
            <a:endParaRPr lang="en-US" sz="2000" dirty="0"/>
          </a:p>
        </p:txBody>
      </p:sp>
      <p:pic>
        <p:nvPicPr>
          <p:cNvPr id="8" name="Content Placeholder 7" descr="Diagram, map&#10;&#10;Description automatically generated">
            <a:extLst>
              <a:ext uri="{FF2B5EF4-FFF2-40B4-BE49-F238E27FC236}">
                <a16:creationId xmlns:a16="http://schemas.microsoft.com/office/drawing/2014/main" id="{D5087B0B-6E56-43B6-8C4A-E24D5FD2647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165" y="1156658"/>
            <a:ext cx="2011680" cy="1373051"/>
          </a:xfrm>
          <a:ln w="12700">
            <a:solidFill>
              <a:schemeClr val="tx2"/>
            </a:solidFill>
          </a:ln>
        </p:spPr>
      </p:pic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36A0390A-C6BC-4970-8A56-36F44309C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158352"/>
            <a:ext cx="2011680" cy="1371357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pic>
        <p:nvPicPr>
          <p:cNvPr id="12" name="Picture 11" descr="Map&#10;&#10;Description automatically generated with medium confidence">
            <a:extLst>
              <a:ext uri="{FF2B5EF4-FFF2-40B4-BE49-F238E27FC236}">
                <a16:creationId xmlns:a16="http://schemas.microsoft.com/office/drawing/2014/main" id="{AE849B56-D587-4577-809E-1AF4288C66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165" y="3220918"/>
            <a:ext cx="2011680" cy="1373307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pic>
        <p:nvPicPr>
          <p:cNvPr id="16" name="Picture 15" descr="Map&#10;&#10;Description automatically generated">
            <a:extLst>
              <a:ext uri="{FF2B5EF4-FFF2-40B4-BE49-F238E27FC236}">
                <a16:creationId xmlns:a16="http://schemas.microsoft.com/office/drawing/2014/main" id="{34E707D1-E1E9-4A12-86BF-EC40B5878B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215852"/>
            <a:ext cx="2011680" cy="1378373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pic>
        <p:nvPicPr>
          <p:cNvPr id="14" name="Picture 13" descr="Map&#10;&#10;Description automatically generated">
            <a:extLst>
              <a:ext uri="{FF2B5EF4-FFF2-40B4-BE49-F238E27FC236}">
                <a16:creationId xmlns:a16="http://schemas.microsoft.com/office/drawing/2014/main" id="{18AF28FD-416D-4919-A99F-5D1D06DE2A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760" y="2182403"/>
            <a:ext cx="2011680" cy="1380355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842324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62B3B-564C-4273-8577-066F22B0D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7525"/>
            <a:ext cx="8229600" cy="606425"/>
          </a:xfrm>
        </p:spPr>
        <p:txBody>
          <a:bodyPr>
            <a:normAutofit fontScale="90000"/>
          </a:bodyPr>
          <a:lstStyle/>
          <a:p>
            <a:r>
              <a:rPr lang="en-US" dirty="0"/>
              <a:t>Mission of Program</a:t>
            </a:r>
          </a:p>
        </p:txBody>
      </p:sp>
      <p:pic>
        <p:nvPicPr>
          <p:cNvPr id="8" name="Content Placeholder 7" descr="A white and red truck&#10;&#10;Description automatically generated with low confidence">
            <a:extLst>
              <a:ext uri="{FF2B5EF4-FFF2-40B4-BE49-F238E27FC236}">
                <a16:creationId xmlns:a16="http://schemas.microsoft.com/office/drawing/2014/main" id="{884D4AD4-E2AA-4A8B-ACAE-84C88B4ABD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" t="15951" r="9469" b="16653"/>
          <a:stretch/>
        </p:blipFill>
        <p:spPr>
          <a:xfrm>
            <a:off x="952500" y="1395844"/>
            <a:ext cx="7239000" cy="3080906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F2A5EB-CB85-4BEB-844C-CBE6D6421E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1" y="1150939"/>
            <a:ext cx="8229608" cy="2640012"/>
          </a:xfrm>
        </p:spPr>
        <p:txBody>
          <a:bodyPr>
            <a:normAutofit/>
          </a:bodyPr>
          <a:lstStyle/>
          <a:p>
            <a:pPr>
              <a:lnSpc>
                <a:spcPct val="135000"/>
              </a:lnSpc>
            </a:pPr>
            <a:r>
              <a:rPr lang="en-US" sz="2000" dirty="0"/>
              <a:t>Facilitate Safe and Efficient Movement</a:t>
            </a:r>
          </a:p>
          <a:p>
            <a:pPr lvl="1">
              <a:lnSpc>
                <a:spcPct val="135000"/>
              </a:lnSpc>
            </a:pPr>
            <a:r>
              <a:rPr lang="en-US" sz="1600" dirty="0">
                <a:solidFill>
                  <a:srgbClr val="0074A1"/>
                </a:solidFill>
              </a:rPr>
              <a:t>minimize congestion and improve operation</a:t>
            </a:r>
          </a:p>
          <a:p>
            <a:pPr>
              <a:lnSpc>
                <a:spcPct val="135000"/>
              </a:lnSpc>
            </a:pPr>
            <a:r>
              <a:rPr lang="en-US" sz="2000" dirty="0"/>
              <a:t>Incident Management Program</a:t>
            </a:r>
          </a:p>
          <a:p>
            <a:pPr>
              <a:lnSpc>
                <a:spcPct val="135000"/>
              </a:lnSpc>
            </a:pPr>
            <a:r>
              <a:rPr lang="en-US" sz="2000" dirty="0"/>
              <a:t>Decrease Delays and Increase Safety</a:t>
            </a:r>
          </a:p>
          <a:p>
            <a:pPr lvl="1">
              <a:lnSpc>
                <a:spcPct val="135000"/>
              </a:lnSpc>
            </a:pPr>
            <a:r>
              <a:rPr lang="en-US" sz="1600" dirty="0">
                <a:solidFill>
                  <a:schemeClr val="tx2"/>
                </a:solidFill>
              </a:rPr>
              <a:t>provide roadside service</a:t>
            </a:r>
          </a:p>
          <a:p>
            <a:pPr lvl="1">
              <a:lnSpc>
                <a:spcPct val="135000"/>
              </a:lnSpc>
            </a:pPr>
            <a:r>
              <a:rPr lang="en-US" sz="1600" dirty="0">
                <a:solidFill>
                  <a:schemeClr val="tx2"/>
                </a:solidFill>
              </a:rPr>
              <a:t>high volume, limited access roadways</a:t>
            </a:r>
          </a:p>
        </p:txBody>
      </p:sp>
    </p:spTree>
    <p:extLst>
      <p:ext uri="{BB962C8B-B14F-4D97-AF65-F5344CB8AC3E}">
        <p14:creationId xmlns:p14="http://schemas.microsoft.com/office/powerpoint/2010/main" val="2838285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BA9CA-A001-488C-AA6B-69E0D70D7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HELP Services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1AA4D-BBD9-47E6-8B33-A291A25452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dirty="0"/>
              <a:t>FREE to the Public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D8CB28-E765-492D-AFAC-F00581F91A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2000" dirty="0"/>
              <a:t>Incident Detection and Quick Clearance</a:t>
            </a:r>
          </a:p>
          <a:p>
            <a:pPr lvl="1">
              <a:lnSpc>
                <a:spcPct val="125000"/>
              </a:lnSpc>
            </a:pPr>
            <a:r>
              <a:rPr lang="en-US" sz="1600" dirty="0">
                <a:solidFill>
                  <a:schemeClr val="bg2"/>
                </a:solidFill>
              </a:rPr>
              <a:t>minimize effect of motorists</a:t>
            </a:r>
          </a:p>
          <a:p>
            <a:pPr>
              <a:lnSpc>
                <a:spcPct val="125000"/>
              </a:lnSpc>
            </a:pPr>
            <a:r>
              <a:rPr lang="en-US" sz="2000" dirty="0"/>
              <a:t>Basic Maintenance Activities</a:t>
            </a:r>
          </a:p>
          <a:p>
            <a:pPr lvl="1">
              <a:lnSpc>
                <a:spcPct val="125000"/>
              </a:lnSpc>
            </a:pPr>
            <a:r>
              <a:rPr lang="en-US" sz="1600" dirty="0">
                <a:solidFill>
                  <a:schemeClr val="bg2"/>
                </a:solidFill>
              </a:rPr>
              <a:t>get out of travel lane</a:t>
            </a:r>
          </a:p>
          <a:p>
            <a:pPr lvl="1">
              <a:lnSpc>
                <a:spcPct val="125000"/>
              </a:lnSpc>
            </a:pPr>
            <a:r>
              <a:rPr lang="en-US" sz="1600" dirty="0">
                <a:solidFill>
                  <a:schemeClr val="bg2"/>
                </a:solidFill>
              </a:rPr>
              <a:t>get up and running again</a:t>
            </a:r>
          </a:p>
          <a:p>
            <a:pPr>
              <a:lnSpc>
                <a:spcPct val="125000"/>
              </a:lnSpc>
            </a:pPr>
            <a:r>
              <a:rPr lang="en-US" sz="2000" dirty="0"/>
              <a:t>15 mins or Call Tow Truck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3555F7-5A4F-429B-B7EF-5CCC409EB1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dirty="0"/>
              <a:t>First Aid and CPR Certified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1A1C37-014D-43B8-B0C3-C966F4F6274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2000" dirty="0"/>
              <a:t>Change Tire</a:t>
            </a:r>
          </a:p>
          <a:p>
            <a:pPr>
              <a:lnSpc>
                <a:spcPct val="125000"/>
              </a:lnSpc>
            </a:pPr>
            <a:r>
              <a:rPr lang="en-US" sz="2000" dirty="0"/>
              <a:t>Jump Start Battery</a:t>
            </a:r>
          </a:p>
          <a:p>
            <a:pPr>
              <a:lnSpc>
                <a:spcPct val="125000"/>
              </a:lnSpc>
            </a:pPr>
            <a:r>
              <a:rPr lang="en-US" sz="2000" dirty="0"/>
              <a:t>Provide Gas</a:t>
            </a:r>
          </a:p>
          <a:p>
            <a:pPr>
              <a:lnSpc>
                <a:spcPct val="125000"/>
              </a:lnSpc>
            </a:pPr>
            <a:r>
              <a:rPr lang="en-US" sz="2000" dirty="0"/>
              <a:t>Provide Directions</a:t>
            </a:r>
          </a:p>
          <a:p>
            <a:pPr>
              <a:lnSpc>
                <a:spcPct val="125000"/>
              </a:lnSpc>
            </a:pPr>
            <a:r>
              <a:rPr lang="en-US" sz="2000" dirty="0"/>
              <a:t>Use Cell Phone</a:t>
            </a:r>
          </a:p>
          <a:p>
            <a:pPr>
              <a:lnSpc>
                <a:spcPct val="125000"/>
              </a:lnSpc>
            </a:pPr>
            <a:r>
              <a:rPr lang="en-US" sz="2000" dirty="0"/>
              <a:t>Assist Emergency Responders</a:t>
            </a:r>
          </a:p>
        </p:txBody>
      </p:sp>
    </p:spTree>
    <p:extLst>
      <p:ext uri="{BB962C8B-B14F-4D97-AF65-F5344CB8AC3E}">
        <p14:creationId xmlns:p14="http://schemas.microsoft.com/office/powerpoint/2010/main" val="1110709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27EA7-9257-45A7-9DBC-4A48E7957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Region 3 HELP Program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F53926-FAE6-41A9-8417-BB3E211D2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150938"/>
            <a:ext cx="4040188" cy="344328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45000"/>
              </a:lnSpc>
            </a:pPr>
            <a:r>
              <a:rPr lang="en-US" dirty="0"/>
              <a:t>Two Truck Patrolling</a:t>
            </a:r>
          </a:p>
          <a:p>
            <a:pPr lvl="1">
              <a:lnSpc>
                <a:spcPct val="120000"/>
              </a:lnSpc>
            </a:pPr>
            <a:r>
              <a:rPr lang="en-US" sz="1900" dirty="0">
                <a:solidFill>
                  <a:schemeClr val="tx2"/>
                </a:solidFill>
              </a:rPr>
              <a:t>70 miles</a:t>
            </a:r>
          </a:p>
          <a:p>
            <a:pPr lvl="1">
              <a:lnSpc>
                <a:spcPct val="120000"/>
              </a:lnSpc>
            </a:pPr>
            <a:r>
              <a:rPr lang="en-US" sz="1900" dirty="0">
                <a:solidFill>
                  <a:schemeClr val="tx2"/>
                </a:solidFill>
              </a:rPr>
              <a:t>Syracuse Area</a:t>
            </a:r>
          </a:p>
          <a:p>
            <a:pPr>
              <a:lnSpc>
                <a:spcPct val="145000"/>
              </a:lnSpc>
            </a:pPr>
            <a:r>
              <a:rPr lang="en-US" dirty="0"/>
              <a:t>Focused on Interstates</a:t>
            </a:r>
          </a:p>
          <a:p>
            <a:pPr lvl="1">
              <a:lnSpc>
                <a:spcPct val="145000"/>
              </a:lnSpc>
            </a:pPr>
            <a:r>
              <a:rPr lang="en-US" sz="1900" dirty="0">
                <a:solidFill>
                  <a:schemeClr val="tx2"/>
                </a:solidFill>
              </a:rPr>
              <a:t>I-81, I-481, I-690 and NY-695</a:t>
            </a:r>
          </a:p>
          <a:p>
            <a:pPr>
              <a:lnSpc>
                <a:spcPct val="145000"/>
              </a:lnSpc>
            </a:pPr>
            <a:r>
              <a:rPr lang="en-US" dirty="0"/>
              <a:t>Weekday Peak Hours</a:t>
            </a:r>
          </a:p>
          <a:p>
            <a:pPr lvl="1">
              <a:lnSpc>
                <a:spcPct val="120000"/>
              </a:lnSpc>
            </a:pPr>
            <a:r>
              <a:rPr lang="en-US" sz="1900" dirty="0">
                <a:solidFill>
                  <a:schemeClr val="tx2"/>
                </a:solidFill>
              </a:rPr>
              <a:t>6:30 am to 9:30 am</a:t>
            </a:r>
          </a:p>
          <a:p>
            <a:pPr lvl="1">
              <a:lnSpc>
                <a:spcPct val="120000"/>
              </a:lnSpc>
            </a:pPr>
            <a:r>
              <a:rPr lang="en-US" sz="1900" dirty="0">
                <a:solidFill>
                  <a:schemeClr val="tx2"/>
                </a:solidFill>
              </a:rPr>
              <a:t>3:00 pm to 6:00 pm</a:t>
            </a:r>
          </a:p>
          <a:p>
            <a:pPr>
              <a:lnSpc>
                <a:spcPct val="145000"/>
              </a:lnSpc>
            </a:pPr>
            <a:r>
              <a:rPr lang="en-US" dirty="0"/>
              <a:t>2000 Assists per Year</a:t>
            </a:r>
          </a:p>
        </p:txBody>
      </p:sp>
      <p:pic>
        <p:nvPicPr>
          <p:cNvPr id="8" name="Content Placeholder 7" descr="Map&#10;&#10;Description automatically generated">
            <a:extLst>
              <a:ext uri="{FF2B5EF4-FFF2-40B4-BE49-F238E27FC236}">
                <a16:creationId xmlns:a16="http://schemas.microsoft.com/office/drawing/2014/main" id="{ACA71641-9982-4060-9552-AFA2493A4FB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611" y="1150938"/>
            <a:ext cx="4040188" cy="3443287"/>
          </a:xfrm>
          <a:ln w="127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72863968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Master">
  <a:themeElements>
    <a:clrScheme name="branding colors extended">
      <a:dk1>
        <a:srgbClr val="414142"/>
      </a:dk1>
      <a:lt1>
        <a:sysClr val="window" lastClr="FFFFFF"/>
      </a:lt1>
      <a:dk2>
        <a:srgbClr val="0074A1"/>
      </a:dk2>
      <a:lt2>
        <a:srgbClr val="F3A832"/>
      </a:lt2>
      <a:accent1>
        <a:srgbClr val="7AAAD0"/>
      </a:accent1>
      <a:accent2>
        <a:srgbClr val="FCD036"/>
      </a:accent2>
      <a:accent3>
        <a:srgbClr val="6894CA"/>
      </a:accent3>
      <a:accent4>
        <a:srgbClr val="DAD9D7"/>
      </a:accent4>
      <a:accent5>
        <a:srgbClr val="939598"/>
      </a:accent5>
      <a:accent6>
        <a:srgbClr val="2377B9"/>
      </a:accent6>
      <a:hlink>
        <a:srgbClr val="FEE069"/>
      </a:hlink>
      <a:folHlink>
        <a:srgbClr val="32ABE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Master">
  <a:themeElements>
    <a:clrScheme name="branding colors extended">
      <a:dk1>
        <a:srgbClr val="414142"/>
      </a:dk1>
      <a:lt1>
        <a:sysClr val="window" lastClr="FFFFFF"/>
      </a:lt1>
      <a:dk2>
        <a:srgbClr val="0074A1"/>
      </a:dk2>
      <a:lt2>
        <a:srgbClr val="F3A832"/>
      </a:lt2>
      <a:accent1>
        <a:srgbClr val="7AAAD0"/>
      </a:accent1>
      <a:accent2>
        <a:srgbClr val="FCD036"/>
      </a:accent2>
      <a:accent3>
        <a:srgbClr val="6894CA"/>
      </a:accent3>
      <a:accent4>
        <a:srgbClr val="DAD9D7"/>
      </a:accent4>
      <a:accent5>
        <a:srgbClr val="939598"/>
      </a:accent5>
      <a:accent6>
        <a:srgbClr val="2377B9"/>
      </a:accent6>
      <a:hlink>
        <a:srgbClr val="FEE069"/>
      </a:hlink>
      <a:folHlink>
        <a:srgbClr val="32ABE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branding colors extended">
      <a:dk1>
        <a:srgbClr val="414142"/>
      </a:dk1>
      <a:lt1>
        <a:sysClr val="window" lastClr="FFFFFF"/>
      </a:lt1>
      <a:dk2>
        <a:srgbClr val="0074A1"/>
      </a:dk2>
      <a:lt2>
        <a:srgbClr val="F3A832"/>
      </a:lt2>
      <a:accent1>
        <a:srgbClr val="7AAAD0"/>
      </a:accent1>
      <a:accent2>
        <a:srgbClr val="FCD036"/>
      </a:accent2>
      <a:accent3>
        <a:srgbClr val="6894CA"/>
      </a:accent3>
      <a:accent4>
        <a:srgbClr val="DAD9D7"/>
      </a:accent4>
      <a:accent5>
        <a:srgbClr val="939598"/>
      </a:accent5>
      <a:accent6>
        <a:srgbClr val="2377B9"/>
      </a:accent6>
      <a:hlink>
        <a:srgbClr val="FEE069"/>
      </a:hlink>
      <a:folHlink>
        <a:srgbClr val="32ABE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DE4E1FF2852C4AB94E009ECD2CE37F" ma:contentTypeVersion="0" ma:contentTypeDescription="Create a new document." ma:contentTypeScope="" ma:versionID="4af84c6e1c35c0f4028136cbe42903f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15787acf22db4e4c0ac8b858fca640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EE09270-68C1-4C64-B21D-2AA5BF5E37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5B1908-0E8B-45C1-98D2-A5FABE0046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04861CA-5DD2-44F8-8780-9628548221F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5875</TotalTime>
  <Words>619</Words>
  <Application>Microsoft Macintosh PowerPoint</Application>
  <PresentationFormat>On-screen Show (16:9)</PresentationFormat>
  <Paragraphs>177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Wingdings</vt:lpstr>
      <vt:lpstr>Cover Master</vt:lpstr>
      <vt:lpstr>Section Master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Program Background</vt:lpstr>
      <vt:lpstr>Mission of Program</vt:lpstr>
      <vt:lpstr>HELP Services</vt:lpstr>
      <vt:lpstr>Region 3 HELP Program</vt:lpstr>
      <vt:lpstr>PowerPoint Presentation</vt:lpstr>
      <vt:lpstr>State Fair Overview</vt:lpstr>
      <vt:lpstr>Attendance and Parking</vt:lpstr>
      <vt:lpstr>Lakeview Amphitheater</vt:lpstr>
      <vt:lpstr>Role of NYSDOT</vt:lpstr>
      <vt:lpstr>PowerPoint Presentation</vt:lpstr>
      <vt:lpstr>Program Details</vt:lpstr>
      <vt:lpstr>Additional Hours</vt:lpstr>
      <vt:lpstr>Extended Beats</vt:lpstr>
      <vt:lpstr>State Fair Statistics</vt:lpstr>
      <vt:lpstr>State Fair Feedback</vt:lpstr>
      <vt:lpstr>PowerPoint Presentation</vt:lpstr>
      <vt:lpstr>In Closing</vt:lpstr>
      <vt:lpstr>Main Goal</vt:lpstr>
      <vt:lpstr>PowerPoint Presentation</vt:lpstr>
    </vt:vector>
  </TitlesOfParts>
  <Company>New York State - Office of General Services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Warner, Jennifer</dc:creator>
  <cp:lastModifiedBy>Microsoft Office User</cp:lastModifiedBy>
  <cp:revision>182</cp:revision>
  <dcterms:created xsi:type="dcterms:W3CDTF">2014-12-09T18:34:34Z</dcterms:created>
  <dcterms:modified xsi:type="dcterms:W3CDTF">2022-03-09T20:58:07Z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0x01010007DE4E1FF2852C4AB94E009ECD2CE37F</vt:lpwstr>
  </property>
  <property fmtid="{D5CDD505-2E9C-101B-9397-08002B2CF9AE}" pid="3" name="_AdHocReviewCycleID">
    <vt:i4>-1782832705</vt:i4>
  </property>
  <property fmtid="{D5CDD505-2E9C-101B-9397-08002B2CF9AE}" pid="4" name="_NewReviewCycle">
    <vt:lpwstr/>
  </property>
  <property fmtid="{D5CDD505-2E9C-101B-9397-08002B2CF9AE}" pid="5" name="_EmailSubject">
    <vt:lpwstr>16x9 ppt template</vt:lpwstr>
  </property>
  <property fmtid="{D5CDD505-2E9C-101B-9397-08002B2CF9AE}" pid="6" name="_AuthorEmail">
    <vt:lpwstr>Nancy.Robitaille@dot.ny.gov</vt:lpwstr>
  </property>
  <property fmtid="{D5CDD505-2E9C-101B-9397-08002B2CF9AE}" pid="7" name="_AuthorEmailDisplayName">
    <vt:lpwstr>Robitaille, Nancy (DOT)</vt:lpwstr>
  </property>
  <property fmtid="{D5CDD505-2E9C-101B-9397-08002B2CF9AE}" pid="8" name="_PreviousAdHocReviewCycleID">
    <vt:i4>1692763581</vt:i4>
  </property>
</Properties>
</file>